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258" r:id="rId3"/>
    <p:sldId id="264" r:id="rId4"/>
    <p:sldId id="265" r:id="rId5"/>
    <p:sldId id="266" r:id="rId6"/>
    <p:sldId id="267" r:id="rId7"/>
    <p:sldId id="268" r:id="rId8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BC4"/>
    <a:srgbClr val="002E60"/>
    <a:srgbClr val="3C62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705" autoAdjust="0"/>
  </p:normalViewPr>
  <p:slideViewPr>
    <p:cSldViewPr snapToGrid="0">
      <p:cViewPr varScale="1">
        <p:scale>
          <a:sx n="117" d="100"/>
          <a:sy n="117" d="100"/>
        </p:scale>
        <p:origin x="10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72484-F379-4166-A20A-9B92B317C70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E4BE17F-2418-45E8-A52D-1D1F53B9B363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1: Gruppeneinteilung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A4A1A136-01A4-4D0D-A192-A5B9701771C7}" type="parTrans" cxnId="{1BE0058B-59CD-4F3C-8E31-89D567ADE96A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82C68F65-C2A4-468C-AE3B-AB0B1B28A6F7}" type="sibTrans" cxnId="{1BE0058B-59CD-4F3C-8E31-89D567ADE96A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3BF88F0-74CE-4530-9CD3-B1C94F8409F5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Teilt euch in gleich große Gruppen auf.</a:t>
          </a:r>
          <a:endParaRPr lang="de-DE" sz="1600" dirty="0">
            <a:latin typeface="Corbel" panose="020B0503020204020204" pitchFamily="34" charset="0"/>
          </a:endParaRPr>
        </a:p>
      </dgm:t>
    </dgm:pt>
    <dgm:pt modelId="{E0F0D162-3E2D-4B82-8407-83DDC6F340E3}" type="parTrans" cxnId="{C3214A21-CAD0-468D-824F-E88B2507528B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CE977FE0-42BE-4432-A0EF-7CD2E56AC233}" type="sibTrans" cxnId="{C3214A21-CAD0-468D-824F-E88B2507528B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0B1705F4-6214-4016-919A-3D9C3FC47CA3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Die Gruppengröße soll 4-5 Personen betragen abhängig von der Gesamtzahl der </a:t>
          </a:r>
          <a:r>
            <a:rPr lang="de-DE" sz="1600" dirty="0" err="1" smtClean="0">
              <a:latin typeface="Corbel" panose="020B0503020204020204" pitchFamily="34" charset="0"/>
            </a:rPr>
            <a:t>TeilnehmerInnen</a:t>
          </a:r>
          <a:r>
            <a:rPr lang="de-DE" sz="1600" dirty="0" smtClean="0">
              <a:latin typeface="Corbel" panose="020B0503020204020204" pitchFamily="34" charset="0"/>
            </a:rPr>
            <a:t>.</a:t>
          </a:r>
          <a:endParaRPr lang="de-DE" sz="1600" dirty="0">
            <a:latin typeface="Corbel" panose="020B0503020204020204" pitchFamily="34" charset="0"/>
          </a:endParaRPr>
        </a:p>
      </dgm:t>
    </dgm:pt>
    <dgm:pt modelId="{42F0F682-B2D7-4281-B70A-AFED8DB6D77D}" type="parTrans" cxnId="{50839DE7-8D6F-4415-BBA3-D26C5EC30642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8CB503F-72D5-41F6-970A-BD0C14CB4D5E}" type="sibTrans" cxnId="{50839DE7-8D6F-4415-BBA3-D26C5EC30642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E541B8F1-33ED-47B3-BA8E-AB9167D5ED9B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2: Brainstorming (45-60 Minuten)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C5C4316B-9CEA-4A77-B78C-7A88506F4746}" type="parTrans" cxnId="{0533586A-3074-46F9-AB41-B2A3951DE48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02712482-E2C2-41F1-8876-DEC581D9EFC7}" type="sibTrans" cxnId="{0533586A-3074-46F9-AB41-B2A3951DE48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B0A44F41-0B1F-4B95-8A9B-01DB97C26C64}">
      <dgm:prSet phldrT="[Text]" custT="1"/>
      <dgm:spPr/>
      <dgm:t>
        <a:bodyPr/>
        <a:lstStyle/>
        <a:p>
          <a:r>
            <a:rPr lang="de-AT" sz="1600" dirty="0" smtClean="0">
              <a:latin typeface="Corbel" panose="020B0503020204020204" pitchFamily="34" charset="0"/>
            </a:rPr>
            <a:t>Gestaltet auf Basis des momentanen Aufbaus eines Binnenschiffes (siehe Folgefolien) euren neuen und innovativen Prototypen.</a:t>
          </a:r>
          <a:br>
            <a:rPr lang="de-AT" sz="1600" dirty="0" smtClean="0">
              <a:latin typeface="Corbel" panose="020B0503020204020204" pitchFamily="34" charset="0"/>
            </a:rPr>
          </a:br>
          <a:r>
            <a:rPr lang="de-AT" sz="1600" dirty="0" smtClean="0">
              <a:latin typeface="Corbel" panose="020B0503020204020204" pitchFamily="34" charset="0"/>
              <a:sym typeface="Wingdings" panose="05000000000000000000" pitchFamily="2" charset="2"/>
            </a:rPr>
            <a:t> Tipps zum Brainstorming findet ihr auf der nächsten Folie!</a:t>
          </a:r>
          <a:endParaRPr lang="de-DE" sz="1600" dirty="0">
            <a:latin typeface="Corbel" panose="020B0503020204020204" pitchFamily="34" charset="0"/>
          </a:endParaRPr>
        </a:p>
      </dgm:t>
    </dgm:pt>
    <dgm:pt modelId="{8B025D80-F724-4BAA-9B6C-57D41CF0B22F}" type="parTrans" cxnId="{550A1364-FB38-4411-BA7F-7686F209D90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57BE9B2E-974A-4BFE-9016-C004BC726098}" type="sibTrans" cxnId="{550A1364-FB38-4411-BA7F-7686F209D90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9FAC78CA-D6CA-48CC-B41E-D7BBF999A572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3: Präsentation vor der Geschäftsführung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1D842EBF-97B7-45B4-986E-261C26149D2E}" type="parTrans" cxnId="{921184B7-FE9A-41DE-9F74-D85E3A7F4E56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068946B-C5E1-4702-BD74-5FA760318696}" type="sibTrans" cxnId="{921184B7-FE9A-41DE-9F74-D85E3A7F4E56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97777E36-D8DD-4152-B762-38F0C9EF5255}">
      <dgm:prSet phldrT="[Text]" custT="1"/>
      <dgm:spPr/>
      <dgm:t>
        <a:bodyPr/>
        <a:lstStyle/>
        <a:p>
          <a:r>
            <a:rPr lang="de-AT" sz="1600" dirty="0" smtClean="0">
              <a:latin typeface="Corbel" panose="020B0503020204020204" pitchFamily="34" charset="0"/>
            </a:rPr>
            <a:t>Präsentiert das Ergebnis eures Brainstormings der Geschäftsführung (eure </a:t>
          </a:r>
          <a:r>
            <a:rPr lang="de-AT" sz="1600" dirty="0" err="1" smtClean="0">
              <a:latin typeface="Corbel" panose="020B0503020204020204" pitchFamily="34" charset="0"/>
            </a:rPr>
            <a:t>KollegInnen</a:t>
          </a:r>
          <a:r>
            <a:rPr lang="de-AT" sz="1600" dirty="0" smtClean="0">
              <a:latin typeface="Corbel" panose="020B0503020204020204" pitchFamily="34" charset="0"/>
            </a:rPr>
            <a:t>).</a:t>
          </a:r>
          <a:endParaRPr lang="de-DE" sz="1600" dirty="0">
            <a:latin typeface="Corbel" panose="020B0503020204020204" pitchFamily="34" charset="0"/>
          </a:endParaRPr>
        </a:p>
      </dgm:t>
    </dgm:pt>
    <dgm:pt modelId="{0EF5C501-5176-4BF4-8638-EE6DF6E43246}" type="parTrans" cxnId="{56580159-52DD-4482-AD43-DBE9724465E1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E472FF7D-C2AB-4277-AF31-DC501D5D3747}" type="sibTrans" cxnId="{56580159-52DD-4482-AD43-DBE9724465E1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6F653CA3-8CD6-473B-A2E7-8B1FA8B63471}">
      <dgm:prSet phldrT="[Text]" custT="1"/>
      <dgm:spPr/>
      <dgm:t>
        <a:bodyPr/>
        <a:lstStyle/>
        <a:p>
          <a:r>
            <a:rPr lang="de-AT" sz="1600" dirty="0" smtClean="0">
              <a:latin typeface="Corbel" panose="020B0503020204020204" pitchFamily="34" charset="0"/>
            </a:rPr>
            <a:t>Alle Gruppenmitglieder müssen präsentieren und die </a:t>
          </a:r>
          <a:r>
            <a:rPr lang="de-AT" sz="1600" dirty="0" err="1" smtClean="0">
              <a:latin typeface="Corbel" panose="020B0503020204020204" pitchFamily="34" charset="0"/>
            </a:rPr>
            <a:t>ZuhörerInnen</a:t>
          </a:r>
          <a:r>
            <a:rPr lang="de-AT" sz="1600" dirty="0" smtClean="0">
              <a:latin typeface="Corbel" panose="020B0503020204020204" pitchFamily="34" charset="0"/>
            </a:rPr>
            <a:t> haben im Anschluss an die Präsentation die Möglichkeit Fragen zu stellen.</a:t>
          </a:r>
          <a:endParaRPr lang="de-DE" sz="1600" dirty="0">
            <a:latin typeface="Corbel" panose="020B0503020204020204" pitchFamily="34" charset="0"/>
          </a:endParaRPr>
        </a:p>
      </dgm:t>
    </dgm:pt>
    <dgm:pt modelId="{4C83A33F-9D76-4E83-9729-80E906651BAF}" type="parTrans" cxnId="{036C4909-D6F5-4299-8327-07717D048687}">
      <dgm:prSet/>
      <dgm:spPr/>
      <dgm:t>
        <a:bodyPr/>
        <a:lstStyle/>
        <a:p>
          <a:endParaRPr lang="de-DE"/>
        </a:p>
      </dgm:t>
    </dgm:pt>
    <dgm:pt modelId="{18AC0132-CC90-4FE1-8677-76D8B21AA5E3}" type="sibTrans" cxnId="{036C4909-D6F5-4299-8327-07717D048687}">
      <dgm:prSet/>
      <dgm:spPr/>
      <dgm:t>
        <a:bodyPr/>
        <a:lstStyle/>
        <a:p>
          <a:endParaRPr lang="de-DE"/>
        </a:p>
      </dgm:t>
    </dgm:pt>
    <dgm:pt modelId="{F1396FC1-3F16-4D1E-9283-3C4761ED18D6}" type="pres">
      <dgm:prSet presAssocID="{B2172484-F379-4166-A20A-9B92B317C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69C4B31-0571-4FA1-A86A-72243802F629}" type="pres">
      <dgm:prSet presAssocID="{5E4BE17F-2418-45E8-A52D-1D1F53B9B363}" presName="parentLin" presStyleCnt="0"/>
      <dgm:spPr/>
    </dgm:pt>
    <dgm:pt modelId="{FF0CA459-8FE8-426E-B653-A5EAB315052D}" type="pres">
      <dgm:prSet presAssocID="{5E4BE17F-2418-45E8-A52D-1D1F53B9B363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2EC40B58-AB9E-4998-BEA1-EE03C9CD61F9}" type="pres">
      <dgm:prSet presAssocID="{5E4BE17F-2418-45E8-A52D-1D1F53B9B3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261469-950A-41CC-AF70-ADC127D2CBCD}" type="pres">
      <dgm:prSet presAssocID="{5E4BE17F-2418-45E8-A52D-1D1F53B9B363}" presName="negativeSpace" presStyleCnt="0"/>
      <dgm:spPr/>
    </dgm:pt>
    <dgm:pt modelId="{F14A84CD-1464-4727-981A-88C16C49F5CE}" type="pres">
      <dgm:prSet presAssocID="{5E4BE17F-2418-45E8-A52D-1D1F53B9B36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C0CDC8-9587-4A59-A21E-8E78DFB3E03C}" type="pres">
      <dgm:prSet presAssocID="{82C68F65-C2A4-468C-AE3B-AB0B1B28A6F7}" presName="spaceBetweenRectangles" presStyleCnt="0"/>
      <dgm:spPr/>
    </dgm:pt>
    <dgm:pt modelId="{1FFEF8E0-E028-4F61-8528-4557240F879C}" type="pres">
      <dgm:prSet presAssocID="{E541B8F1-33ED-47B3-BA8E-AB9167D5ED9B}" presName="parentLin" presStyleCnt="0"/>
      <dgm:spPr/>
    </dgm:pt>
    <dgm:pt modelId="{2E8CF4C8-F7B1-4D65-8565-20B505BBB1DF}" type="pres">
      <dgm:prSet presAssocID="{E541B8F1-33ED-47B3-BA8E-AB9167D5ED9B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03AEECDD-C5F0-4BAC-B09F-51E9921F7548}" type="pres">
      <dgm:prSet presAssocID="{E541B8F1-33ED-47B3-BA8E-AB9167D5ED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3ADC1D-FC0B-403F-A9CC-224F9C0D07E0}" type="pres">
      <dgm:prSet presAssocID="{E541B8F1-33ED-47B3-BA8E-AB9167D5ED9B}" presName="negativeSpace" presStyleCnt="0"/>
      <dgm:spPr/>
    </dgm:pt>
    <dgm:pt modelId="{B0001561-AF71-4074-8568-135D5E5E765D}" type="pres">
      <dgm:prSet presAssocID="{E541B8F1-33ED-47B3-BA8E-AB9167D5ED9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8D2347-26C4-43C2-A22B-311577281BEF}" type="pres">
      <dgm:prSet presAssocID="{02712482-E2C2-41F1-8876-DEC581D9EFC7}" presName="spaceBetweenRectangles" presStyleCnt="0"/>
      <dgm:spPr/>
    </dgm:pt>
    <dgm:pt modelId="{328D6A5D-A0FE-4576-A177-5EEA7D98B655}" type="pres">
      <dgm:prSet presAssocID="{9FAC78CA-D6CA-48CC-B41E-D7BBF999A572}" presName="parentLin" presStyleCnt="0"/>
      <dgm:spPr/>
    </dgm:pt>
    <dgm:pt modelId="{7A285752-7DBB-4522-BDE0-C5CAC57B26BC}" type="pres">
      <dgm:prSet presAssocID="{9FAC78CA-D6CA-48CC-B41E-D7BBF999A572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97562153-62B3-4B87-8EF4-983D3A9DBB81}" type="pres">
      <dgm:prSet presAssocID="{9FAC78CA-D6CA-48CC-B41E-D7BBF999A5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141F04-FBE9-4A57-9C3E-5182936FFAEC}" type="pres">
      <dgm:prSet presAssocID="{9FAC78CA-D6CA-48CC-B41E-D7BBF999A572}" presName="negativeSpace" presStyleCnt="0"/>
      <dgm:spPr/>
    </dgm:pt>
    <dgm:pt modelId="{04FCEA06-0EC8-4AE5-BE5B-2C58248B1943}" type="pres">
      <dgm:prSet presAssocID="{9FAC78CA-D6CA-48CC-B41E-D7BBF999A57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378D7D-27D5-4977-B44D-00EF120B7BAC}" type="presOf" srcId="{B2172484-F379-4166-A20A-9B92B317C70A}" destId="{F1396FC1-3F16-4D1E-9283-3C4761ED18D6}" srcOrd="0" destOrd="0" presId="urn:microsoft.com/office/officeart/2005/8/layout/list1"/>
    <dgm:cxn modelId="{1B1CE530-5650-4DB9-AE7B-1C90114C706F}" type="presOf" srcId="{5E4BE17F-2418-45E8-A52D-1D1F53B9B363}" destId="{FF0CA459-8FE8-426E-B653-A5EAB315052D}" srcOrd="0" destOrd="0" presId="urn:microsoft.com/office/officeart/2005/8/layout/list1"/>
    <dgm:cxn modelId="{C3214A21-CAD0-468D-824F-E88B2507528B}" srcId="{5E4BE17F-2418-45E8-A52D-1D1F53B9B363}" destId="{D3BF88F0-74CE-4530-9CD3-B1C94F8409F5}" srcOrd="0" destOrd="0" parTransId="{E0F0D162-3E2D-4B82-8407-83DDC6F340E3}" sibTransId="{CE977FE0-42BE-4432-A0EF-7CD2E56AC233}"/>
    <dgm:cxn modelId="{0533586A-3074-46F9-AB41-B2A3951DE489}" srcId="{B2172484-F379-4166-A20A-9B92B317C70A}" destId="{E541B8F1-33ED-47B3-BA8E-AB9167D5ED9B}" srcOrd="1" destOrd="0" parTransId="{C5C4316B-9CEA-4A77-B78C-7A88506F4746}" sibTransId="{02712482-E2C2-41F1-8876-DEC581D9EFC7}"/>
    <dgm:cxn modelId="{56580159-52DD-4482-AD43-DBE9724465E1}" srcId="{9FAC78CA-D6CA-48CC-B41E-D7BBF999A572}" destId="{97777E36-D8DD-4152-B762-38F0C9EF5255}" srcOrd="0" destOrd="0" parTransId="{0EF5C501-5176-4BF4-8638-EE6DF6E43246}" sibTransId="{E472FF7D-C2AB-4277-AF31-DC501D5D3747}"/>
    <dgm:cxn modelId="{5B22D0C8-808A-4B45-98A9-3490286AC106}" type="presOf" srcId="{E541B8F1-33ED-47B3-BA8E-AB9167D5ED9B}" destId="{03AEECDD-C5F0-4BAC-B09F-51E9921F7548}" srcOrd="1" destOrd="0" presId="urn:microsoft.com/office/officeart/2005/8/layout/list1"/>
    <dgm:cxn modelId="{97A8C14A-6EDB-4C06-A261-B6C9CFED6AF2}" type="presOf" srcId="{D3BF88F0-74CE-4530-9CD3-B1C94F8409F5}" destId="{F14A84CD-1464-4727-981A-88C16C49F5CE}" srcOrd="0" destOrd="0" presId="urn:microsoft.com/office/officeart/2005/8/layout/list1"/>
    <dgm:cxn modelId="{036C4909-D6F5-4299-8327-07717D048687}" srcId="{9FAC78CA-D6CA-48CC-B41E-D7BBF999A572}" destId="{6F653CA3-8CD6-473B-A2E7-8B1FA8B63471}" srcOrd="1" destOrd="0" parTransId="{4C83A33F-9D76-4E83-9729-80E906651BAF}" sibTransId="{18AC0132-CC90-4FE1-8677-76D8B21AA5E3}"/>
    <dgm:cxn modelId="{50839DE7-8D6F-4415-BBA3-D26C5EC30642}" srcId="{5E4BE17F-2418-45E8-A52D-1D1F53B9B363}" destId="{0B1705F4-6214-4016-919A-3D9C3FC47CA3}" srcOrd="1" destOrd="0" parTransId="{42F0F682-B2D7-4281-B70A-AFED8DB6D77D}" sibTransId="{D8CB503F-72D5-41F6-970A-BD0C14CB4D5E}"/>
    <dgm:cxn modelId="{71067F4B-6153-4279-A980-5909B1354056}" type="presOf" srcId="{0B1705F4-6214-4016-919A-3D9C3FC47CA3}" destId="{F14A84CD-1464-4727-981A-88C16C49F5CE}" srcOrd="0" destOrd="1" presId="urn:microsoft.com/office/officeart/2005/8/layout/list1"/>
    <dgm:cxn modelId="{1A251EBA-CB81-40A1-944E-C6136AA961A0}" type="presOf" srcId="{B0A44F41-0B1F-4B95-8A9B-01DB97C26C64}" destId="{B0001561-AF71-4074-8568-135D5E5E765D}" srcOrd="0" destOrd="0" presId="urn:microsoft.com/office/officeart/2005/8/layout/list1"/>
    <dgm:cxn modelId="{921184B7-FE9A-41DE-9F74-D85E3A7F4E56}" srcId="{B2172484-F379-4166-A20A-9B92B317C70A}" destId="{9FAC78CA-D6CA-48CC-B41E-D7BBF999A572}" srcOrd="2" destOrd="0" parTransId="{1D842EBF-97B7-45B4-986E-261C26149D2E}" sibTransId="{D068946B-C5E1-4702-BD74-5FA760318696}"/>
    <dgm:cxn modelId="{550A1364-FB38-4411-BA7F-7686F209D909}" srcId="{E541B8F1-33ED-47B3-BA8E-AB9167D5ED9B}" destId="{B0A44F41-0B1F-4B95-8A9B-01DB97C26C64}" srcOrd="0" destOrd="0" parTransId="{8B025D80-F724-4BAA-9B6C-57D41CF0B22F}" sibTransId="{57BE9B2E-974A-4BFE-9016-C004BC726098}"/>
    <dgm:cxn modelId="{3DBD2FC2-CDDD-44E8-8055-2E88C44DC73B}" type="presOf" srcId="{E541B8F1-33ED-47B3-BA8E-AB9167D5ED9B}" destId="{2E8CF4C8-F7B1-4D65-8565-20B505BBB1DF}" srcOrd="0" destOrd="0" presId="urn:microsoft.com/office/officeart/2005/8/layout/list1"/>
    <dgm:cxn modelId="{9D1C7B27-816E-4624-BE08-46F8E71AC444}" type="presOf" srcId="{9FAC78CA-D6CA-48CC-B41E-D7BBF999A572}" destId="{97562153-62B3-4B87-8EF4-983D3A9DBB81}" srcOrd="1" destOrd="0" presId="urn:microsoft.com/office/officeart/2005/8/layout/list1"/>
    <dgm:cxn modelId="{90AA85CC-326F-48DA-9993-D613FC53165A}" type="presOf" srcId="{97777E36-D8DD-4152-B762-38F0C9EF5255}" destId="{04FCEA06-0EC8-4AE5-BE5B-2C58248B1943}" srcOrd="0" destOrd="0" presId="urn:microsoft.com/office/officeart/2005/8/layout/list1"/>
    <dgm:cxn modelId="{A2E5BBE4-1583-41C1-89FB-14BB47CD6920}" type="presOf" srcId="{9FAC78CA-D6CA-48CC-B41E-D7BBF999A572}" destId="{7A285752-7DBB-4522-BDE0-C5CAC57B26BC}" srcOrd="0" destOrd="0" presId="urn:microsoft.com/office/officeart/2005/8/layout/list1"/>
    <dgm:cxn modelId="{1BE0058B-59CD-4F3C-8E31-89D567ADE96A}" srcId="{B2172484-F379-4166-A20A-9B92B317C70A}" destId="{5E4BE17F-2418-45E8-A52D-1D1F53B9B363}" srcOrd="0" destOrd="0" parTransId="{A4A1A136-01A4-4D0D-A192-A5B9701771C7}" sibTransId="{82C68F65-C2A4-468C-AE3B-AB0B1B28A6F7}"/>
    <dgm:cxn modelId="{F583AAB6-CC30-41E1-9E3D-370359962CE9}" type="presOf" srcId="{5E4BE17F-2418-45E8-A52D-1D1F53B9B363}" destId="{2EC40B58-AB9E-4998-BEA1-EE03C9CD61F9}" srcOrd="1" destOrd="0" presId="urn:microsoft.com/office/officeart/2005/8/layout/list1"/>
    <dgm:cxn modelId="{41704A2E-4320-40A3-8C0D-CA2B4847B9E3}" type="presOf" srcId="{6F653CA3-8CD6-473B-A2E7-8B1FA8B63471}" destId="{04FCEA06-0EC8-4AE5-BE5B-2C58248B1943}" srcOrd="0" destOrd="1" presId="urn:microsoft.com/office/officeart/2005/8/layout/list1"/>
    <dgm:cxn modelId="{83F7C6BC-D42C-4A22-BD38-7474F07879A0}" type="presParOf" srcId="{F1396FC1-3F16-4D1E-9283-3C4761ED18D6}" destId="{969C4B31-0571-4FA1-A86A-72243802F629}" srcOrd="0" destOrd="0" presId="urn:microsoft.com/office/officeart/2005/8/layout/list1"/>
    <dgm:cxn modelId="{D31A3C8D-529D-4CAA-AE91-DF22F397A23B}" type="presParOf" srcId="{969C4B31-0571-4FA1-A86A-72243802F629}" destId="{FF0CA459-8FE8-426E-B653-A5EAB315052D}" srcOrd="0" destOrd="0" presId="urn:microsoft.com/office/officeart/2005/8/layout/list1"/>
    <dgm:cxn modelId="{32DEF515-AAA2-4ADC-ADB8-95DD258319DE}" type="presParOf" srcId="{969C4B31-0571-4FA1-A86A-72243802F629}" destId="{2EC40B58-AB9E-4998-BEA1-EE03C9CD61F9}" srcOrd="1" destOrd="0" presId="urn:microsoft.com/office/officeart/2005/8/layout/list1"/>
    <dgm:cxn modelId="{5CA2C40F-7DE6-4CE0-9299-14FDE12912D3}" type="presParOf" srcId="{F1396FC1-3F16-4D1E-9283-3C4761ED18D6}" destId="{B6261469-950A-41CC-AF70-ADC127D2CBCD}" srcOrd="1" destOrd="0" presId="urn:microsoft.com/office/officeart/2005/8/layout/list1"/>
    <dgm:cxn modelId="{91BA769A-E27E-48E3-A843-7479BFED3841}" type="presParOf" srcId="{F1396FC1-3F16-4D1E-9283-3C4761ED18D6}" destId="{F14A84CD-1464-4727-981A-88C16C49F5CE}" srcOrd="2" destOrd="0" presId="urn:microsoft.com/office/officeart/2005/8/layout/list1"/>
    <dgm:cxn modelId="{CD7A0940-40F3-4FD9-B3D6-3D7086BB4E18}" type="presParOf" srcId="{F1396FC1-3F16-4D1E-9283-3C4761ED18D6}" destId="{A0C0CDC8-9587-4A59-A21E-8E78DFB3E03C}" srcOrd="3" destOrd="0" presId="urn:microsoft.com/office/officeart/2005/8/layout/list1"/>
    <dgm:cxn modelId="{30A2BEEF-AAB1-4903-AE09-D999A644F562}" type="presParOf" srcId="{F1396FC1-3F16-4D1E-9283-3C4761ED18D6}" destId="{1FFEF8E0-E028-4F61-8528-4557240F879C}" srcOrd="4" destOrd="0" presId="urn:microsoft.com/office/officeart/2005/8/layout/list1"/>
    <dgm:cxn modelId="{E97AB20B-4F06-4364-99C5-C1E6B69091E0}" type="presParOf" srcId="{1FFEF8E0-E028-4F61-8528-4557240F879C}" destId="{2E8CF4C8-F7B1-4D65-8565-20B505BBB1DF}" srcOrd="0" destOrd="0" presId="urn:microsoft.com/office/officeart/2005/8/layout/list1"/>
    <dgm:cxn modelId="{D8C864A6-B656-42A4-9F38-3B04E452C2BF}" type="presParOf" srcId="{1FFEF8E0-E028-4F61-8528-4557240F879C}" destId="{03AEECDD-C5F0-4BAC-B09F-51E9921F7548}" srcOrd="1" destOrd="0" presId="urn:microsoft.com/office/officeart/2005/8/layout/list1"/>
    <dgm:cxn modelId="{53220715-0814-4563-BD9A-3E3A3DBD0B01}" type="presParOf" srcId="{F1396FC1-3F16-4D1E-9283-3C4761ED18D6}" destId="{983ADC1D-FC0B-403F-A9CC-224F9C0D07E0}" srcOrd="5" destOrd="0" presId="urn:microsoft.com/office/officeart/2005/8/layout/list1"/>
    <dgm:cxn modelId="{E59D6144-275D-4A54-BA4A-546812D29086}" type="presParOf" srcId="{F1396FC1-3F16-4D1E-9283-3C4761ED18D6}" destId="{B0001561-AF71-4074-8568-135D5E5E765D}" srcOrd="6" destOrd="0" presId="urn:microsoft.com/office/officeart/2005/8/layout/list1"/>
    <dgm:cxn modelId="{A3B2A2F2-0C8E-402D-B5E7-54960E84838F}" type="presParOf" srcId="{F1396FC1-3F16-4D1E-9283-3C4761ED18D6}" destId="{8D8D2347-26C4-43C2-A22B-311577281BEF}" srcOrd="7" destOrd="0" presId="urn:microsoft.com/office/officeart/2005/8/layout/list1"/>
    <dgm:cxn modelId="{B0A1271E-F8A9-426F-B8CE-02F57F1D647C}" type="presParOf" srcId="{F1396FC1-3F16-4D1E-9283-3C4761ED18D6}" destId="{328D6A5D-A0FE-4576-A177-5EEA7D98B655}" srcOrd="8" destOrd="0" presId="urn:microsoft.com/office/officeart/2005/8/layout/list1"/>
    <dgm:cxn modelId="{AABE9431-CAC0-453D-8058-AE0FCE698A6D}" type="presParOf" srcId="{328D6A5D-A0FE-4576-A177-5EEA7D98B655}" destId="{7A285752-7DBB-4522-BDE0-C5CAC57B26BC}" srcOrd="0" destOrd="0" presId="urn:microsoft.com/office/officeart/2005/8/layout/list1"/>
    <dgm:cxn modelId="{FDFFECA4-B1CF-422A-923B-9B463BFD86A4}" type="presParOf" srcId="{328D6A5D-A0FE-4576-A177-5EEA7D98B655}" destId="{97562153-62B3-4B87-8EF4-983D3A9DBB81}" srcOrd="1" destOrd="0" presId="urn:microsoft.com/office/officeart/2005/8/layout/list1"/>
    <dgm:cxn modelId="{A714A5A9-F1F5-4531-91FD-CF0C240FF176}" type="presParOf" srcId="{F1396FC1-3F16-4D1E-9283-3C4761ED18D6}" destId="{07141F04-FBE9-4A57-9C3E-5182936FFAEC}" srcOrd="9" destOrd="0" presId="urn:microsoft.com/office/officeart/2005/8/layout/list1"/>
    <dgm:cxn modelId="{219F3F61-5F32-4528-A050-EA56D443A750}" type="presParOf" srcId="{F1396FC1-3F16-4D1E-9283-3C4761ED18D6}" destId="{04FCEA06-0EC8-4AE5-BE5B-2C58248B19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A84CD-1464-4727-981A-88C16C49F5CE}">
      <dsp:nvSpPr>
        <dsp:cNvPr id="0" name=""/>
        <dsp:cNvSpPr/>
      </dsp:nvSpPr>
      <dsp:spPr>
        <a:xfrm>
          <a:off x="0" y="343086"/>
          <a:ext cx="10816283" cy="101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395732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Teilt euch in gleich große Gruppen auf.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Die Gruppengröße soll 4-5 Personen betragen abhängig von der Gesamtzahl der </a:t>
          </a:r>
          <a:r>
            <a:rPr lang="de-DE" sz="1600" kern="1200" dirty="0" err="1" smtClean="0">
              <a:latin typeface="Corbel" panose="020B0503020204020204" pitchFamily="34" charset="0"/>
            </a:rPr>
            <a:t>TeilnehmerInnen</a:t>
          </a:r>
          <a:r>
            <a:rPr lang="de-DE" sz="1600" kern="1200" dirty="0" smtClean="0">
              <a:latin typeface="Corbel" panose="020B0503020204020204" pitchFamily="34" charset="0"/>
            </a:rPr>
            <a:t>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343086"/>
        <a:ext cx="10816283" cy="1017450"/>
      </dsp:txXfrm>
    </dsp:sp>
    <dsp:sp modelId="{2EC40B58-AB9E-4998-BEA1-EE03C9CD61F9}">
      <dsp:nvSpPr>
        <dsp:cNvPr id="0" name=""/>
        <dsp:cNvSpPr/>
      </dsp:nvSpPr>
      <dsp:spPr>
        <a:xfrm>
          <a:off x="540814" y="62646"/>
          <a:ext cx="757139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1: Gruppeneinteilung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68194" y="90026"/>
        <a:ext cx="7516638" cy="506120"/>
      </dsp:txXfrm>
    </dsp:sp>
    <dsp:sp modelId="{B0001561-AF71-4074-8568-135D5E5E765D}">
      <dsp:nvSpPr>
        <dsp:cNvPr id="0" name=""/>
        <dsp:cNvSpPr/>
      </dsp:nvSpPr>
      <dsp:spPr>
        <a:xfrm>
          <a:off x="0" y="1743577"/>
          <a:ext cx="10816283" cy="119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395732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>
              <a:latin typeface="Corbel" panose="020B0503020204020204" pitchFamily="34" charset="0"/>
            </a:rPr>
            <a:t>Gestaltet auf Basis des momentanen Aufbaus eines Binnenschiffes (siehe Folgefolien) euren neuen und innovativen Prototypen.</a:t>
          </a:r>
          <a:br>
            <a:rPr lang="de-AT" sz="1600" kern="1200" dirty="0" smtClean="0">
              <a:latin typeface="Corbel" panose="020B0503020204020204" pitchFamily="34" charset="0"/>
            </a:rPr>
          </a:br>
          <a:r>
            <a:rPr lang="de-AT" sz="1600" kern="1200" dirty="0" smtClean="0">
              <a:latin typeface="Corbel" panose="020B0503020204020204" pitchFamily="34" charset="0"/>
              <a:sym typeface="Wingdings" panose="05000000000000000000" pitchFamily="2" charset="2"/>
            </a:rPr>
            <a:t> Tipps zum Brainstorming findet ihr auf der nächsten Folie!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1743577"/>
        <a:ext cx="10816283" cy="1197000"/>
      </dsp:txXfrm>
    </dsp:sp>
    <dsp:sp modelId="{03AEECDD-C5F0-4BAC-B09F-51E9921F7548}">
      <dsp:nvSpPr>
        <dsp:cNvPr id="0" name=""/>
        <dsp:cNvSpPr/>
      </dsp:nvSpPr>
      <dsp:spPr>
        <a:xfrm>
          <a:off x="540814" y="1463136"/>
          <a:ext cx="757139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2: Brainstorming (45-60 Minuten)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68194" y="1490516"/>
        <a:ext cx="7516638" cy="506120"/>
      </dsp:txXfrm>
    </dsp:sp>
    <dsp:sp modelId="{04FCEA06-0EC8-4AE5-BE5B-2C58248B1943}">
      <dsp:nvSpPr>
        <dsp:cNvPr id="0" name=""/>
        <dsp:cNvSpPr/>
      </dsp:nvSpPr>
      <dsp:spPr>
        <a:xfrm>
          <a:off x="0" y="3323616"/>
          <a:ext cx="10816283" cy="1226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395732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>
              <a:latin typeface="Corbel" panose="020B0503020204020204" pitchFamily="34" charset="0"/>
            </a:rPr>
            <a:t>Präsentiert das Ergebnis eures Brainstormings der Geschäftsführung (eure </a:t>
          </a:r>
          <a:r>
            <a:rPr lang="de-AT" sz="1600" kern="1200" dirty="0" err="1" smtClean="0">
              <a:latin typeface="Corbel" panose="020B0503020204020204" pitchFamily="34" charset="0"/>
            </a:rPr>
            <a:t>KollegInnen</a:t>
          </a:r>
          <a:r>
            <a:rPr lang="de-AT" sz="1600" kern="1200" dirty="0" smtClean="0">
              <a:latin typeface="Corbel" panose="020B0503020204020204" pitchFamily="34" charset="0"/>
            </a:rPr>
            <a:t>).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>
              <a:latin typeface="Corbel" panose="020B0503020204020204" pitchFamily="34" charset="0"/>
            </a:rPr>
            <a:t>Alle Gruppenmitglieder müssen präsentieren und die </a:t>
          </a:r>
          <a:r>
            <a:rPr lang="de-AT" sz="1600" kern="1200" dirty="0" err="1" smtClean="0">
              <a:latin typeface="Corbel" panose="020B0503020204020204" pitchFamily="34" charset="0"/>
            </a:rPr>
            <a:t>ZuhörerInnen</a:t>
          </a:r>
          <a:r>
            <a:rPr lang="de-AT" sz="1600" kern="1200" dirty="0" smtClean="0">
              <a:latin typeface="Corbel" panose="020B0503020204020204" pitchFamily="34" charset="0"/>
            </a:rPr>
            <a:t> haben im Anschluss an die Präsentation die Möglichkeit Fragen zu stellen.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3323616"/>
        <a:ext cx="10816283" cy="1226925"/>
      </dsp:txXfrm>
    </dsp:sp>
    <dsp:sp modelId="{97562153-62B3-4B87-8EF4-983D3A9DBB81}">
      <dsp:nvSpPr>
        <dsp:cNvPr id="0" name=""/>
        <dsp:cNvSpPr/>
      </dsp:nvSpPr>
      <dsp:spPr>
        <a:xfrm>
          <a:off x="540814" y="3043177"/>
          <a:ext cx="757139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3: Präsentation vor der Geschäftsführung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68194" y="3070557"/>
        <a:ext cx="7516638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3797-A051-4C64-8A04-60BB6A2B5249}" type="datetimeFigureOut">
              <a:rPr lang="de-AT" smtClean="0"/>
              <a:t>01.07.2019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950AA-A6A9-4B22-9963-FD30D6693F7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44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5FA6-3B66-46E7-97AD-E1F968475215}" type="datetimeFigureOut">
              <a:rPr lang="de-AT" smtClean="0"/>
              <a:t>01.07.2019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6645A-1D89-47D1-9FAC-5E56D67537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469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06DAA-0A4E-4110-9797-3FB8CA0FEA9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1470025"/>
          </a:xfrm>
        </p:spPr>
        <p:txBody>
          <a:bodyPr/>
          <a:lstStyle>
            <a:lvl1pPr>
              <a:defRPr lang="en-US" sz="5400" kern="1200" cap="all" spc="-100" baseline="0" smtClean="0">
                <a:solidFill>
                  <a:srgbClr val="189BC4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4632"/>
            <a:ext cx="8534400" cy="1752600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F612-187A-48BF-B5EE-AA4BEE289BC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3398520"/>
            <a:ext cx="10464800" cy="1588"/>
          </a:xfrm>
          <a:prstGeom prst="line">
            <a:avLst/>
          </a:prstGeom>
          <a:ln w="57150">
            <a:solidFill>
              <a:srgbClr val="002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D578A94-9312-426F-982C-F0CB91424F17}" type="datetime7">
              <a:rPr lang="de-DE" smtClean="0">
                <a:solidFill>
                  <a:prstClr val="white"/>
                </a:solidFill>
              </a:rPr>
              <a:pPr/>
              <a:t>Jul-19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EA459AC-E033-4E48-B6E6-A41111AFBD07}" type="datetime7">
              <a:rPr lang="de-DE" smtClean="0">
                <a:solidFill>
                  <a:prstClr val="white"/>
                </a:solidFill>
              </a:rPr>
              <a:pPr/>
              <a:t>Jul-19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EB8D53E3-C2D9-4B1F-8715-01E89BCF3A80}" type="datetime7">
              <a:rPr lang="de-DE" smtClean="0">
                <a:solidFill>
                  <a:prstClr val="white"/>
                </a:solidFill>
              </a:rPr>
              <a:pPr/>
              <a:t>Jul-19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4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E60"/>
              </a:buClr>
              <a:defRPr>
                <a:latin typeface="Corbel" panose="020B0503020204020204" pitchFamily="34" charset="0"/>
              </a:defRPr>
            </a:lvl1pPr>
            <a:lvl2pPr>
              <a:buClr>
                <a:srgbClr val="002E60"/>
              </a:buClr>
              <a:defRPr>
                <a:latin typeface="Corbel" panose="020B0503020204020204" pitchFamily="34" charset="0"/>
              </a:defRPr>
            </a:lvl2pPr>
            <a:lvl3pPr>
              <a:buClr>
                <a:srgbClr val="002E60"/>
              </a:buClr>
              <a:defRPr>
                <a:latin typeface="Corbel" panose="020B0503020204020204" pitchFamily="34" charset="0"/>
              </a:defRPr>
            </a:lvl3pPr>
            <a:lvl4pPr>
              <a:buClr>
                <a:srgbClr val="002E60"/>
              </a:buClr>
              <a:defRPr>
                <a:latin typeface="Corbel" panose="020B0503020204020204" pitchFamily="34" charset="0"/>
              </a:defRPr>
            </a:lvl4pPr>
            <a:lvl5pPr>
              <a:buClr>
                <a:srgbClr val="002E60"/>
              </a:buCl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0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960C6CC5-D769-42EF-BD49-D7E5DE07B5D4}" type="datetime7">
              <a:rPr lang="de-DE" smtClean="0">
                <a:solidFill>
                  <a:prstClr val="black"/>
                </a:solidFill>
              </a:rPr>
              <a:pPr/>
              <a:t>Jul-19</a:t>
            </a:fld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black"/>
                </a:solidFill>
              </a:rPr>
              <a:pPr/>
              <a:t>‹Nr.›</a:t>
            </a:fld>
            <a:endParaRPr lang="de-AT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4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1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3E642AE0-FABF-494C-8114-6678CC27F463}" type="datetime7">
              <a:rPr lang="de-DE" smtClean="0">
                <a:solidFill>
                  <a:prstClr val="white"/>
                </a:solidFill>
              </a:rPr>
              <a:pPr/>
              <a:t>Jul-19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7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9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F612-187A-48BF-B5EE-AA4BEE289BC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89BC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56921" y="6641176"/>
            <a:ext cx="12385376" cy="460232"/>
          </a:xfrm>
          <a:prstGeom prst="rect">
            <a:avLst/>
          </a:prstGeom>
          <a:solidFill>
            <a:srgbClr val="002E60"/>
          </a:solidFill>
          <a:ln>
            <a:solidFill>
              <a:srgbClr val="00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3504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Test </a:t>
            </a:r>
            <a:r>
              <a:rPr lang="en-US" dirty="0" err="1" smtClean="0"/>
              <a:t>wie</a:t>
            </a:r>
            <a:r>
              <a:rPr lang="en-US" dirty="0" smtClean="0"/>
              <a:t> der </a:t>
            </a:r>
            <a:r>
              <a:rPr lang="en-US" dirty="0" err="1" smtClean="0"/>
              <a:t>zweizeiliger</a:t>
            </a:r>
            <a:r>
              <a:rPr lang="en-US" dirty="0" smtClean="0"/>
              <a:t>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77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484784"/>
            <a:ext cx="12336695" cy="163635"/>
          </a:xfrm>
          <a:prstGeom prst="rect">
            <a:avLst/>
          </a:prstGeom>
          <a:solidFill>
            <a:srgbClr val="002E60"/>
          </a:solidFill>
          <a:ln>
            <a:solidFill>
              <a:srgbClr val="00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8" y="6597352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05" y="669627"/>
            <a:ext cx="1797086" cy="59491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41" y="518243"/>
            <a:ext cx="1334952" cy="6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spc="-100" baseline="0">
          <a:solidFill>
            <a:srgbClr val="189BC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54659" y="1189525"/>
            <a:ext cx="8913341" cy="1470025"/>
          </a:xfrm>
        </p:spPr>
        <p:txBody>
          <a:bodyPr>
            <a:noAutofit/>
          </a:bodyPr>
          <a:lstStyle/>
          <a:p>
            <a:pPr algn="ctr"/>
            <a:r>
              <a:rPr lang="de-AT" sz="2800" b="1" dirty="0" smtClean="0"/>
              <a:t>Brainstorming  Schiffsaufbau</a:t>
            </a:r>
            <a:endParaRPr lang="de-AT" sz="28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65376" y="2301362"/>
            <a:ext cx="6400800" cy="1752600"/>
          </a:xfrm>
        </p:spPr>
        <p:txBody>
          <a:bodyPr/>
          <a:lstStyle/>
          <a:p>
            <a:endParaRPr lang="de-AT" dirty="0" smtClean="0"/>
          </a:p>
          <a:p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25" y="3991248"/>
            <a:ext cx="2110795" cy="698766"/>
          </a:xfrm>
          <a:prstGeom prst="rect">
            <a:avLst/>
          </a:prstGeom>
        </p:spPr>
      </p:pic>
      <p:pic>
        <p:nvPicPr>
          <p:cNvPr id="12" name="Picture 2" descr="C:\Users\p41662\AppData\Local\Microsoft\Windows\Temporary Internet Files\Content.Outlook\VDWGJMU4\REWWay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92" y="4097706"/>
            <a:ext cx="1910207" cy="4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38" y="5043196"/>
            <a:ext cx="1334952" cy="6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Szenario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Brainstorming Schiffsaufbau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1560765"/>
            <a:ext cx="7241061" cy="47761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Die </a:t>
            </a:r>
            <a:r>
              <a:rPr lang="de-DE" sz="2000" dirty="0">
                <a:solidFill>
                  <a:schemeClr val="tx1"/>
                </a:solidFill>
              </a:rPr>
              <a:t>zahlreichen Entwicklungen und Trends in der Binnenschifffahrt führen auch zu Veränderungen an den Binnenschiffen </a:t>
            </a:r>
            <a:r>
              <a:rPr lang="de-DE" sz="2000" dirty="0" smtClean="0">
                <a:solidFill>
                  <a:schemeClr val="tx1"/>
                </a:solidFill>
              </a:rPr>
              <a:t>selbst.</a:t>
            </a:r>
            <a:endParaRPr lang="de-DE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Ihr </a:t>
            </a:r>
            <a:r>
              <a:rPr lang="de-DE" sz="2000" dirty="0">
                <a:solidFill>
                  <a:schemeClr val="tx1"/>
                </a:solidFill>
              </a:rPr>
              <a:t>seid ein </a:t>
            </a:r>
            <a:r>
              <a:rPr lang="de-DE" sz="2000" b="1" dirty="0">
                <a:solidFill>
                  <a:srgbClr val="189BC4"/>
                </a:solidFill>
              </a:rPr>
              <a:t>Entwicklerteam</a:t>
            </a:r>
            <a:r>
              <a:rPr lang="de-DE" sz="2000" dirty="0">
                <a:solidFill>
                  <a:schemeClr val="tx1"/>
                </a:solidFill>
              </a:rPr>
              <a:t> eines </a:t>
            </a:r>
            <a:r>
              <a:rPr lang="de-DE" sz="2000" dirty="0" smtClean="0">
                <a:solidFill>
                  <a:schemeClr val="tx1"/>
                </a:solidFill>
              </a:rPr>
              <a:t>Schiffbauunternehmens </a:t>
            </a:r>
            <a:r>
              <a:rPr lang="de-DE" sz="2000" dirty="0">
                <a:solidFill>
                  <a:schemeClr val="tx1"/>
                </a:solidFill>
              </a:rPr>
              <a:t>und plant den nächsten </a:t>
            </a:r>
            <a:r>
              <a:rPr lang="de-DE" sz="2000" b="1" dirty="0">
                <a:solidFill>
                  <a:srgbClr val="189BC4"/>
                </a:solidFill>
              </a:rPr>
              <a:t>Prototypen</a:t>
            </a:r>
            <a:r>
              <a:rPr lang="de-DE" sz="2000" dirty="0">
                <a:solidFill>
                  <a:schemeClr val="tx1"/>
                </a:solidFill>
              </a:rPr>
              <a:t>, </a:t>
            </a:r>
            <a:r>
              <a:rPr lang="de-DE" sz="2000" dirty="0" smtClean="0">
                <a:solidFill>
                  <a:schemeClr val="tx1"/>
                </a:solidFill>
              </a:rPr>
              <a:t>der auf die neuesten Entwicklungen eingehen und nachhaltiger sein soll und welchen </a:t>
            </a:r>
            <a:r>
              <a:rPr lang="de-DE" sz="2000" dirty="0">
                <a:solidFill>
                  <a:schemeClr val="tx1"/>
                </a:solidFill>
              </a:rPr>
              <a:t>ihr der </a:t>
            </a:r>
            <a:r>
              <a:rPr lang="de-DE" sz="2000" dirty="0" smtClean="0">
                <a:solidFill>
                  <a:schemeClr val="tx1"/>
                </a:solidFill>
              </a:rPr>
              <a:t>Geschäftsführung </a:t>
            </a:r>
            <a:r>
              <a:rPr lang="de-DE" sz="2000" b="1" dirty="0">
                <a:solidFill>
                  <a:srgbClr val="189BC4"/>
                </a:solidFill>
              </a:rPr>
              <a:t>präsentieren</a:t>
            </a:r>
            <a:r>
              <a:rPr lang="de-DE" sz="2000" dirty="0">
                <a:solidFill>
                  <a:schemeClr val="tx1"/>
                </a:solidFill>
              </a:rPr>
              <a:t> müsst.</a:t>
            </a:r>
            <a:endParaRPr lang="de-AT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de-AT" sz="2000" dirty="0">
              <a:solidFill>
                <a:schemeClr val="accent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2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6346" y="1634906"/>
            <a:ext cx="4798847" cy="4798847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10262999" y="6381908"/>
            <a:ext cx="1153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orbel" panose="020B0503020204020204" pitchFamily="34" charset="0"/>
              </a:rPr>
              <a:t>Bildquelle</a:t>
            </a:r>
            <a:r>
              <a:rPr lang="de-DE" sz="800" dirty="0">
                <a:latin typeface="Corbel" panose="020B0503020204020204" pitchFamily="34" charset="0"/>
              </a:rPr>
              <a:t>: </a:t>
            </a:r>
            <a:r>
              <a:rPr lang="de-DE" sz="800" dirty="0" err="1" smtClean="0">
                <a:latin typeface="Corbel" panose="020B0503020204020204" pitchFamily="34" charset="0"/>
              </a:rPr>
              <a:t>pixabay</a:t>
            </a:r>
            <a:r>
              <a:rPr lang="de-DE" sz="800" dirty="0" smtClean="0">
                <a:latin typeface="Corbel" panose="020B0503020204020204" pitchFamily="34" charset="0"/>
              </a:rPr>
              <a:t> </a:t>
            </a:r>
            <a:endParaRPr lang="de-DE" sz="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213124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Vorgehensweise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smtClean="0"/>
              <a:t>Brainstorming Schiffsaufbau</a:t>
            </a:r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3</a:t>
            </a:fld>
            <a:endParaRPr lang="de-AT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105349174"/>
              </p:ext>
            </p:extLst>
          </p:nvPr>
        </p:nvGraphicFramePr>
        <p:xfrm>
          <a:off x="609600" y="1816139"/>
          <a:ext cx="10816283" cy="461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1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Ein paar Tipps für das Brainstorming</a:t>
            </a:r>
            <a:r>
              <a:rPr lang="de-AT" dirty="0"/>
              <a:t/>
            </a:r>
            <a:br>
              <a:rPr lang="de-AT" dirty="0"/>
            </a:br>
            <a:r>
              <a:rPr lang="de-AT" sz="2400" dirty="0" smtClean="0"/>
              <a:t>Brainstorming Schiffsaufbau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700808"/>
            <a:ext cx="7512908" cy="477619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de-AT" sz="1800" b="1" dirty="0" smtClean="0">
                <a:solidFill>
                  <a:srgbClr val="189BC4"/>
                </a:solidFill>
              </a:rPr>
              <a:t>Ziel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>
                <a:solidFill>
                  <a:schemeClr val="tx1"/>
                </a:solidFill>
              </a:rPr>
              <a:t>ist es ein neues Binnenschiff zu entwickeln, dass gegen die Herausforderungen der Zukunft gewappnet ist, die neuen Entwicklungen miteinbezieht und nachhaltig ist</a:t>
            </a:r>
            <a:r>
              <a:rPr lang="de-AT" sz="1800" dirty="0" smtClean="0">
                <a:solidFill>
                  <a:schemeClr val="tx1"/>
                </a:solidFill>
              </a:rPr>
              <a:t>.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Macht euch Gedanken zu den folgenden Fragen: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189BC4"/>
              </a:buClr>
            </a:pPr>
            <a:r>
              <a:rPr lang="de-AT" sz="1800" dirty="0" smtClean="0">
                <a:solidFill>
                  <a:schemeClr val="tx1"/>
                </a:solidFill>
              </a:rPr>
              <a:t>Wie </a:t>
            </a:r>
            <a:r>
              <a:rPr lang="de-AT" sz="1800" dirty="0">
                <a:solidFill>
                  <a:schemeClr val="tx1"/>
                </a:solidFill>
              </a:rPr>
              <a:t>wirken sich die </a:t>
            </a:r>
            <a:r>
              <a:rPr lang="de-AT" sz="1800" b="1" dirty="0">
                <a:solidFill>
                  <a:srgbClr val="189BC4"/>
                </a:solidFill>
              </a:rPr>
              <a:t>aktuellen Entwicklungen </a:t>
            </a:r>
            <a:r>
              <a:rPr lang="de-AT" sz="1800" dirty="0">
                <a:solidFill>
                  <a:schemeClr val="tx1"/>
                </a:solidFill>
              </a:rPr>
              <a:t>zum Beispiel </a:t>
            </a:r>
            <a:r>
              <a:rPr lang="de-AT" sz="1800" dirty="0" smtClean="0">
                <a:solidFill>
                  <a:schemeClr val="tx1"/>
                </a:solidFill>
              </a:rPr>
              <a:t>nachhaltige Gütermobilität, Digitalisierung, autonomes Fahren und neue Antriebstechnologien z.B. LNG </a:t>
            </a:r>
            <a:r>
              <a:rPr lang="de-AT" sz="1800" dirty="0">
                <a:solidFill>
                  <a:schemeClr val="tx1"/>
                </a:solidFill>
              </a:rPr>
              <a:t>auf den Aufbau eines Binnenschiffes aus?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189BC4"/>
              </a:buClr>
            </a:pPr>
            <a:r>
              <a:rPr lang="de-AT" sz="1800" dirty="0" smtClean="0">
                <a:solidFill>
                  <a:schemeClr val="tx1"/>
                </a:solidFill>
              </a:rPr>
              <a:t>Wie </a:t>
            </a:r>
            <a:r>
              <a:rPr lang="de-AT" sz="1800" dirty="0">
                <a:solidFill>
                  <a:schemeClr val="tx1"/>
                </a:solidFill>
              </a:rPr>
              <a:t>können wir das Binnenschiff hinsichtlich</a:t>
            </a:r>
            <a:r>
              <a:rPr lang="de-AT" sz="1800" dirty="0">
                <a:solidFill>
                  <a:schemeClr val="accent1"/>
                </a:solidFill>
              </a:rPr>
              <a:t> </a:t>
            </a:r>
            <a:r>
              <a:rPr lang="de-AT" sz="1800" b="1" dirty="0">
                <a:solidFill>
                  <a:srgbClr val="189BC4"/>
                </a:solidFill>
              </a:rPr>
              <a:t>Nachhaltigkeit</a:t>
            </a:r>
            <a:r>
              <a:rPr lang="de-AT" sz="1800" dirty="0">
                <a:solidFill>
                  <a:schemeClr val="accent1"/>
                </a:solidFill>
              </a:rPr>
              <a:t> </a:t>
            </a:r>
            <a:r>
              <a:rPr lang="de-AT" sz="1800" dirty="0">
                <a:solidFill>
                  <a:schemeClr val="tx1"/>
                </a:solidFill>
              </a:rPr>
              <a:t>noch verbessern?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189BC4"/>
              </a:buClr>
            </a:pPr>
            <a:r>
              <a:rPr lang="de-AT" sz="1800" dirty="0" smtClean="0">
                <a:solidFill>
                  <a:schemeClr val="tx1"/>
                </a:solidFill>
              </a:rPr>
              <a:t>Werden </a:t>
            </a:r>
            <a:r>
              <a:rPr lang="de-AT" sz="1800" dirty="0">
                <a:solidFill>
                  <a:schemeClr val="tx1"/>
                </a:solidFill>
              </a:rPr>
              <a:t>alle Bestandteile erhalten bleiben</a:t>
            </a:r>
            <a:r>
              <a:rPr lang="de-AT" sz="1800" dirty="0" smtClean="0">
                <a:solidFill>
                  <a:schemeClr val="tx1"/>
                </a:solidFill>
              </a:rPr>
              <a:t>? Wie </a:t>
            </a:r>
            <a:r>
              <a:rPr lang="de-AT" sz="1800" dirty="0">
                <a:solidFill>
                  <a:schemeClr val="tx1"/>
                </a:solidFill>
              </a:rPr>
              <a:t>werden sich die </a:t>
            </a:r>
            <a:r>
              <a:rPr lang="de-AT" sz="1800" b="1" dirty="0">
                <a:solidFill>
                  <a:srgbClr val="189BC4"/>
                </a:solidFill>
              </a:rPr>
              <a:t>bestehenden Bestandteile </a:t>
            </a:r>
            <a:r>
              <a:rPr lang="de-AT" sz="1800" dirty="0">
                <a:solidFill>
                  <a:schemeClr val="tx1"/>
                </a:solidFill>
              </a:rPr>
              <a:t>verändern?</a:t>
            </a:r>
            <a:endParaRPr lang="de-DE" sz="18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189BC4"/>
              </a:buClr>
            </a:pPr>
            <a:r>
              <a:rPr lang="de-AT" sz="1800" dirty="0" smtClean="0">
                <a:solidFill>
                  <a:schemeClr val="tx1"/>
                </a:solidFill>
              </a:rPr>
              <a:t>Werden</a:t>
            </a:r>
            <a:r>
              <a:rPr lang="de-AT" sz="1800" dirty="0" smtClean="0">
                <a:solidFill>
                  <a:schemeClr val="accent1"/>
                </a:solidFill>
              </a:rPr>
              <a:t> </a:t>
            </a:r>
            <a:r>
              <a:rPr lang="de-AT" sz="1800" b="1" dirty="0">
                <a:solidFill>
                  <a:srgbClr val="189BC4"/>
                </a:solidFill>
              </a:rPr>
              <a:t>neue Bestandteile </a:t>
            </a:r>
            <a:r>
              <a:rPr lang="de-AT" sz="1800" dirty="0">
                <a:solidFill>
                  <a:schemeClr val="tx1"/>
                </a:solidFill>
              </a:rPr>
              <a:t>hinzukommen? Wenn ja, welche, wo und wozu</a:t>
            </a:r>
            <a:r>
              <a:rPr lang="de-AT" sz="1800" dirty="0" smtClean="0">
                <a:solidFill>
                  <a:schemeClr val="tx1"/>
                </a:solidFill>
              </a:rPr>
              <a:t>?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Adaptiert wenn ihr wollt, die Darstellung des aktuellen Schiffaufbaus.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4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552" y="2161250"/>
            <a:ext cx="3855307" cy="3855307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8262552" y="5651518"/>
            <a:ext cx="1153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orbel" panose="020B0503020204020204" pitchFamily="34" charset="0"/>
              </a:rPr>
              <a:t>Bildquelle</a:t>
            </a:r>
            <a:r>
              <a:rPr lang="de-DE" sz="800" dirty="0">
                <a:latin typeface="Corbel" panose="020B0503020204020204" pitchFamily="34" charset="0"/>
              </a:rPr>
              <a:t>: </a:t>
            </a:r>
            <a:r>
              <a:rPr lang="de-DE" sz="800" dirty="0" err="1" smtClean="0">
                <a:latin typeface="Corbel" panose="020B0503020204020204" pitchFamily="34" charset="0"/>
              </a:rPr>
              <a:t>pixabay</a:t>
            </a:r>
            <a:r>
              <a:rPr lang="de-DE" sz="800" dirty="0" smtClean="0">
                <a:latin typeface="Corbel" panose="020B0503020204020204" pitchFamily="34" charset="0"/>
              </a:rPr>
              <a:t> </a:t>
            </a:r>
            <a:endParaRPr lang="de-DE" sz="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Schiffaufbau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400" dirty="0" smtClean="0"/>
              <a:t>Brainstorming Schiffaufbau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5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305" r="9428"/>
          <a:stretch/>
        </p:blipFill>
        <p:spPr bwMode="auto">
          <a:xfrm rot="5400000">
            <a:off x="2327614" y="-21327"/>
            <a:ext cx="4900665" cy="8336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579" y="1696686"/>
            <a:ext cx="2141837" cy="202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800" dirty="0" smtClean="0">
                <a:solidFill>
                  <a:schemeClr val="tx1"/>
                </a:solidFill>
              </a:rPr>
              <a:t>Quelle: </a:t>
            </a:r>
            <a:r>
              <a:rPr lang="de-AT" sz="800" dirty="0" err="1" smtClean="0">
                <a:solidFill>
                  <a:schemeClr val="tx1"/>
                </a:solidFill>
              </a:rPr>
              <a:t>Helogistics</a:t>
            </a:r>
            <a:r>
              <a:rPr lang="de-AT" sz="800" dirty="0" smtClean="0">
                <a:solidFill>
                  <a:schemeClr val="tx1"/>
                </a:solidFill>
              </a:rPr>
              <a:t> Holding GmbH, via </a:t>
            </a:r>
            <a:r>
              <a:rPr lang="de-AT" sz="800" dirty="0" err="1" smtClean="0">
                <a:solidFill>
                  <a:schemeClr val="tx1"/>
                </a:solidFill>
              </a:rPr>
              <a:t>donau</a:t>
            </a:r>
            <a:endParaRPr lang="de-AT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Zusatzinformationen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Wir hoffen unsere Übung </a:t>
            </a:r>
            <a:r>
              <a:rPr lang="de-AT" sz="2000" dirty="0">
                <a:solidFill>
                  <a:schemeClr val="tx1"/>
                </a:solidFill>
              </a:rPr>
              <a:t>hat Ihren Ansprüchen entsprochen</a:t>
            </a:r>
            <a:r>
              <a:rPr lang="de-AT" sz="2000" dirty="0" smtClean="0">
                <a:solidFill>
                  <a:schemeClr val="tx1"/>
                </a:solidFill>
              </a:rPr>
              <a:t>!</a:t>
            </a:r>
          </a:p>
          <a:p>
            <a:pPr marL="0" lvl="0" indent="0"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 marL="0" indent="534988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- Sie </a:t>
            </a:r>
            <a:r>
              <a:rPr lang="de-AT" sz="2000" dirty="0">
                <a:solidFill>
                  <a:schemeClr val="tx1"/>
                </a:solidFill>
              </a:rPr>
              <a:t>können den Foliensatz gerne Ihren Wünschen und Anforderungen entsprechend adaptieren und für Ihren </a:t>
            </a:r>
            <a:r>
              <a:rPr lang="de-AT" sz="2000" dirty="0" smtClean="0">
                <a:solidFill>
                  <a:schemeClr val="tx1"/>
                </a:solidFill>
              </a:rPr>
              <a:t>Unterricht/Ihre Vorträge </a:t>
            </a:r>
            <a:r>
              <a:rPr lang="de-AT" sz="2000" dirty="0">
                <a:solidFill>
                  <a:schemeClr val="tx1"/>
                </a:solidFill>
              </a:rPr>
              <a:t>verwenden</a:t>
            </a:r>
            <a:r>
              <a:rPr lang="de-AT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de-AT" sz="20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e-A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Diese Übung ist Teil eines Lehrmittelpakets, passend zu ihr gibt es einen PowerPoint Foliensatz, eine Video-Bibliothek, eine Linksammlung und drei weitere Übungen.</a:t>
            </a:r>
            <a:endParaRPr lang="de-A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de-AT" sz="2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6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17499" y="3106516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3C628F"/>
      </a:accent1>
      <a:accent2>
        <a:srgbClr val="2D9DD9"/>
      </a:accent2>
      <a:accent3>
        <a:srgbClr val="F7A941"/>
      </a:accent3>
      <a:accent4>
        <a:srgbClr val="3C628F"/>
      </a:accent4>
      <a:accent5>
        <a:srgbClr val="2D9DD9"/>
      </a:accent5>
      <a:accent6>
        <a:srgbClr val="F7A941"/>
      </a:accent6>
      <a:hlink>
        <a:srgbClr val="3C628F"/>
      </a:hlink>
      <a:folHlink>
        <a:srgbClr val="3C62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Breitbild</PresentationFormat>
  <Paragraphs>42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Custom Design</vt:lpstr>
      <vt:lpstr>1_Clarity</vt:lpstr>
      <vt:lpstr>Brainstorming  Schiffsaufbau</vt:lpstr>
      <vt:lpstr>Szenario Brainstorming Schiffsaufbau</vt:lpstr>
      <vt:lpstr>Vorgehensweise Brainstorming Schiffsaufbau</vt:lpstr>
      <vt:lpstr>Ein paar Tipps für das Brainstorming Brainstorming Schiffsaufbau</vt:lpstr>
      <vt:lpstr>Schiffaufbau Brainstorming Schiffaufbau</vt:lpstr>
      <vt:lpstr>Zusatzinformationen</vt:lpstr>
    </vt:vector>
  </TitlesOfParts>
  <Company>FHOOe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Wasserstraße Rhein</dc:title>
  <dc:creator>Stockhammer Verena</dc:creator>
  <cp:lastModifiedBy>Stockhammer Verena</cp:lastModifiedBy>
  <cp:revision>122</cp:revision>
  <cp:lastPrinted>2018-08-13T14:17:25Z</cp:lastPrinted>
  <dcterms:created xsi:type="dcterms:W3CDTF">2018-07-09T08:45:21Z</dcterms:created>
  <dcterms:modified xsi:type="dcterms:W3CDTF">2019-07-01T05:55:20Z</dcterms:modified>
</cp:coreProperties>
</file>