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258" r:id="rId3"/>
    <p:sldId id="264" r:id="rId4"/>
    <p:sldId id="268" r:id="rId5"/>
    <p:sldId id="265" r:id="rId6"/>
    <p:sldId id="266" r:id="rId7"/>
    <p:sldId id="267" r:id="rId8"/>
    <p:sldId id="270" r:id="rId9"/>
  </p:sldIdLst>
  <p:sldSz cx="12192000" cy="6858000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9BC4"/>
    <a:srgbClr val="002E60"/>
    <a:srgbClr val="3C628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4216" autoAdjust="0"/>
  </p:normalViewPr>
  <p:slideViewPr>
    <p:cSldViewPr snapToGrid="0">
      <p:cViewPr varScale="1">
        <p:scale>
          <a:sx n="109" d="100"/>
          <a:sy n="109" d="100"/>
        </p:scale>
        <p:origin x="42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1BDEB-A319-4134-AB7E-C36723319480}" type="doc">
      <dgm:prSet loTypeId="urn:microsoft.com/office/officeart/2005/8/layout/radial6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27FD9526-A7D7-4850-A68F-E752CEA0FC17}">
      <dgm:prSet phldrT="[Text]" custT="1"/>
      <dgm:spPr>
        <a:solidFill>
          <a:srgbClr val="227CAD"/>
        </a:solidFill>
      </dgm:spPr>
      <dgm:t>
        <a:bodyPr/>
        <a:lstStyle/>
        <a:p>
          <a:r>
            <a:rPr lang="en-US" sz="2800" noProof="0" dirty="0" smtClean="0">
              <a:latin typeface="Corbel" panose="020B0503020204020204" pitchFamily="34" charset="0"/>
            </a:rPr>
            <a:t>Green</a:t>
          </a:r>
          <a:r>
            <a:rPr lang="de-DE" sz="2800" dirty="0" smtClean="0">
              <a:latin typeface="Corbel" panose="020B0503020204020204" pitchFamily="34" charset="0"/>
            </a:rPr>
            <a:t> L</a:t>
          </a:r>
          <a:r>
            <a:rPr lang="en-US" sz="2800" noProof="0" dirty="0" err="1" smtClean="0">
              <a:latin typeface="Corbel" panose="020B0503020204020204" pitchFamily="34" charset="0"/>
            </a:rPr>
            <a:t>ogistics</a:t>
          </a:r>
          <a:endParaRPr lang="en-US" sz="2800" noProof="0" dirty="0" smtClean="0">
            <a:latin typeface="Corbel" panose="020B0503020204020204" pitchFamily="34" charset="0"/>
          </a:endParaRPr>
        </a:p>
        <a:p>
          <a:r>
            <a:rPr lang="en-US" sz="2800" noProof="0" dirty="0" err="1" smtClean="0">
              <a:latin typeface="Corbel" panose="020B0503020204020204" pitchFamily="34" charset="0"/>
            </a:rPr>
            <a:t>Ziele</a:t>
          </a:r>
          <a:endParaRPr lang="en-US" sz="2800" noProof="0" dirty="0">
            <a:latin typeface="Corbel" panose="020B0503020204020204" pitchFamily="34" charset="0"/>
          </a:endParaRPr>
        </a:p>
      </dgm:t>
    </dgm:pt>
    <dgm:pt modelId="{E80EAB9C-0E56-49E6-ACD9-D717707D6353}" type="parTrans" cxnId="{98BFF429-F4D0-4236-B6DD-4AED55FC43D5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69BE76D6-3D63-4342-9A16-CAD3812DDF93}" type="sibTrans" cxnId="{98BFF429-F4D0-4236-B6DD-4AED55FC43D5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89678FA0-C91F-4D02-8A4B-02896D9A1711}">
      <dgm:prSet phldrT="[Text]" custT="1"/>
      <dgm:spPr>
        <a:solidFill>
          <a:srgbClr val="2793CF"/>
        </a:solidFill>
      </dgm:spPr>
      <dgm:t>
        <a:bodyPr/>
        <a:lstStyle/>
        <a:p>
          <a:r>
            <a:rPr lang="de-AT" sz="1800" noProof="0" dirty="0" err="1" smtClean="0">
              <a:latin typeface="Corbel" panose="020B0503020204020204" pitchFamily="34" charset="0"/>
            </a:rPr>
            <a:t>wirtschaft-lich</a:t>
          </a:r>
          <a:endParaRPr lang="de-AT" sz="1800" noProof="0" dirty="0">
            <a:latin typeface="Corbel" panose="020B0503020204020204" pitchFamily="34" charset="0"/>
          </a:endParaRPr>
        </a:p>
      </dgm:t>
    </dgm:pt>
    <dgm:pt modelId="{0428B6A3-8BF8-4493-871F-D5EE26D35C06}" type="parTrans" cxnId="{1C381C14-4EBF-4AF7-8927-11C14BB03C85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7E21E039-D1EF-40D1-A5DC-06FEECA98011}" type="sibTrans" cxnId="{1C381C14-4EBF-4AF7-8927-11C14BB03C85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F3C398E5-6FF4-4B3C-A55D-4F36B27A562C}">
      <dgm:prSet phldrT="[Text]"/>
      <dgm:spPr>
        <a:solidFill>
          <a:srgbClr val="5B9FD7"/>
        </a:solidFill>
      </dgm:spPr>
      <dgm:t>
        <a:bodyPr/>
        <a:lstStyle/>
        <a:p>
          <a:r>
            <a:rPr lang="de-AT" noProof="0" dirty="0" smtClean="0">
              <a:latin typeface="Corbel" panose="020B0503020204020204" pitchFamily="34" charset="0"/>
            </a:rPr>
            <a:t>ökologisch</a:t>
          </a:r>
          <a:endParaRPr lang="de-AT" noProof="0" dirty="0">
            <a:latin typeface="Corbel" panose="020B0503020204020204" pitchFamily="34" charset="0"/>
          </a:endParaRPr>
        </a:p>
      </dgm:t>
    </dgm:pt>
    <dgm:pt modelId="{4B4A8E74-5E7D-4EFA-8B93-A8643AEAC202}" type="parTrans" cxnId="{E559FA87-CC97-4842-81CB-41BA938D038D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E4A5D400-188C-402B-AAEF-785AAE7A739E}" type="sibTrans" cxnId="{E559FA87-CC97-4842-81CB-41BA938D038D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B415C00F-E08C-49B8-8F17-5294B2E55417}">
      <dgm:prSet phldrT="[Text]"/>
      <dgm:spPr>
        <a:solidFill>
          <a:srgbClr val="82B6E0"/>
        </a:solidFill>
      </dgm:spPr>
      <dgm:t>
        <a:bodyPr/>
        <a:lstStyle/>
        <a:p>
          <a:r>
            <a:rPr lang="de-AT" noProof="0" dirty="0" smtClean="0">
              <a:latin typeface="Corbel" panose="020B0503020204020204" pitchFamily="34" charset="0"/>
            </a:rPr>
            <a:t>sozial</a:t>
          </a:r>
          <a:endParaRPr lang="de-AT" noProof="0" dirty="0">
            <a:latin typeface="Corbel" panose="020B0503020204020204" pitchFamily="34" charset="0"/>
          </a:endParaRPr>
        </a:p>
      </dgm:t>
    </dgm:pt>
    <dgm:pt modelId="{27D6A5F7-763D-4706-86C2-DFEB51426898}" type="parTrans" cxnId="{CEB8FE06-21C4-43AB-8C3F-5C12AAA53577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6C6B5E18-A48E-417B-888F-E0F082C63D75}" type="sibTrans" cxnId="{CEB8FE06-21C4-43AB-8C3F-5C12AAA53577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A6A7B0E1-D9A8-4902-A79D-8E527FA439EB}" type="pres">
      <dgm:prSet presAssocID="{23C1BDEB-A319-4134-AB7E-C3672331948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CBC136-3B15-4498-8873-13D013288D95}" type="pres">
      <dgm:prSet presAssocID="{27FD9526-A7D7-4850-A68F-E752CEA0FC17}" presName="centerShape" presStyleLbl="node0" presStyleIdx="0" presStyleCnt="1" custScaleX="151155" custScaleY="150992"/>
      <dgm:spPr/>
      <dgm:t>
        <a:bodyPr/>
        <a:lstStyle/>
        <a:p>
          <a:endParaRPr lang="en-US"/>
        </a:p>
      </dgm:t>
    </dgm:pt>
    <dgm:pt modelId="{6708B58E-CDA7-4CC3-8620-9FC845230D40}" type="pres">
      <dgm:prSet presAssocID="{89678FA0-C91F-4D02-8A4B-02896D9A1711}" presName="node" presStyleLbl="node1" presStyleIdx="0" presStyleCnt="3" custScaleX="146703" custScaleY="134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F851F-14FB-4B83-B109-3E12500493D2}" type="pres">
      <dgm:prSet presAssocID="{89678FA0-C91F-4D02-8A4B-02896D9A1711}" presName="dummy" presStyleCnt="0"/>
      <dgm:spPr/>
      <dgm:t>
        <a:bodyPr/>
        <a:lstStyle/>
        <a:p>
          <a:endParaRPr lang="de-DE"/>
        </a:p>
      </dgm:t>
    </dgm:pt>
    <dgm:pt modelId="{7BD19704-07BC-439A-9995-CE79F7B5E3B4}" type="pres">
      <dgm:prSet presAssocID="{7E21E039-D1EF-40D1-A5DC-06FEECA9801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1652D85-593F-4AB9-8988-2F1F840B4FB3}" type="pres">
      <dgm:prSet presAssocID="{F3C398E5-6FF4-4B3C-A55D-4F36B27A562C}" presName="node" presStyleLbl="node1" presStyleIdx="1" presStyleCnt="3" custScaleX="146703" custScaleY="134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64EC9C-7D46-423B-8C9A-910D2489C08E}" type="pres">
      <dgm:prSet presAssocID="{F3C398E5-6FF4-4B3C-A55D-4F36B27A562C}" presName="dummy" presStyleCnt="0"/>
      <dgm:spPr/>
      <dgm:t>
        <a:bodyPr/>
        <a:lstStyle/>
        <a:p>
          <a:endParaRPr lang="de-DE"/>
        </a:p>
      </dgm:t>
    </dgm:pt>
    <dgm:pt modelId="{28EFE443-7143-4AAD-ABEC-201551FBAA11}" type="pres">
      <dgm:prSet presAssocID="{E4A5D400-188C-402B-AAEF-785AAE7A739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08ABFAC-2E4C-45E5-885D-03A2DF98BCDA}" type="pres">
      <dgm:prSet presAssocID="{B415C00F-E08C-49B8-8F17-5294B2E55417}" presName="node" presStyleLbl="node1" presStyleIdx="2" presStyleCnt="3" custScaleX="146703" custScaleY="134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4E40A-702A-43C9-B2DA-12E0F31E678C}" type="pres">
      <dgm:prSet presAssocID="{B415C00F-E08C-49B8-8F17-5294B2E55417}" presName="dummy" presStyleCnt="0"/>
      <dgm:spPr/>
      <dgm:t>
        <a:bodyPr/>
        <a:lstStyle/>
        <a:p>
          <a:endParaRPr lang="de-DE"/>
        </a:p>
      </dgm:t>
    </dgm:pt>
    <dgm:pt modelId="{5CA4BF62-B4D2-4B2D-8812-308B3FA8B94C}" type="pres">
      <dgm:prSet presAssocID="{6C6B5E18-A48E-417B-888F-E0F082C63D75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7204A46-F974-4D48-BF77-12DA2972407E}" type="presOf" srcId="{6C6B5E18-A48E-417B-888F-E0F082C63D75}" destId="{5CA4BF62-B4D2-4B2D-8812-308B3FA8B94C}" srcOrd="0" destOrd="0" presId="urn:microsoft.com/office/officeart/2005/8/layout/radial6"/>
    <dgm:cxn modelId="{98BFF429-F4D0-4236-B6DD-4AED55FC43D5}" srcId="{23C1BDEB-A319-4134-AB7E-C36723319480}" destId="{27FD9526-A7D7-4850-A68F-E752CEA0FC17}" srcOrd="0" destOrd="0" parTransId="{E80EAB9C-0E56-49E6-ACD9-D717707D6353}" sibTransId="{69BE76D6-3D63-4342-9A16-CAD3812DDF93}"/>
    <dgm:cxn modelId="{CEB8FE06-21C4-43AB-8C3F-5C12AAA53577}" srcId="{27FD9526-A7D7-4850-A68F-E752CEA0FC17}" destId="{B415C00F-E08C-49B8-8F17-5294B2E55417}" srcOrd="2" destOrd="0" parTransId="{27D6A5F7-763D-4706-86C2-DFEB51426898}" sibTransId="{6C6B5E18-A48E-417B-888F-E0F082C63D75}"/>
    <dgm:cxn modelId="{88AF132D-6EB9-4FA3-9980-615082665143}" type="presOf" srcId="{E4A5D400-188C-402B-AAEF-785AAE7A739E}" destId="{28EFE443-7143-4AAD-ABEC-201551FBAA11}" srcOrd="0" destOrd="0" presId="urn:microsoft.com/office/officeart/2005/8/layout/radial6"/>
    <dgm:cxn modelId="{1C381C14-4EBF-4AF7-8927-11C14BB03C85}" srcId="{27FD9526-A7D7-4850-A68F-E752CEA0FC17}" destId="{89678FA0-C91F-4D02-8A4B-02896D9A1711}" srcOrd="0" destOrd="0" parTransId="{0428B6A3-8BF8-4493-871F-D5EE26D35C06}" sibTransId="{7E21E039-D1EF-40D1-A5DC-06FEECA98011}"/>
    <dgm:cxn modelId="{E559FA87-CC97-4842-81CB-41BA938D038D}" srcId="{27FD9526-A7D7-4850-A68F-E752CEA0FC17}" destId="{F3C398E5-6FF4-4B3C-A55D-4F36B27A562C}" srcOrd="1" destOrd="0" parTransId="{4B4A8E74-5E7D-4EFA-8B93-A8643AEAC202}" sibTransId="{E4A5D400-188C-402B-AAEF-785AAE7A739E}"/>
    <dgm:cxn modelId="{F619E1DE-C1E1-434C-80C4-C10E18E8D1DC}" type="presOf" srcId="{23C1BDEB-A319-4134-AB7E-C36723319480}" destId="{A6A7B0E1-D9A8-4902-A79D-8E527FA439EB}" srcOrd="0" destOrd="0" presId="urn:microsoft.com/office/officeart/2005/8/layout/radial6"/>
    <dgm:cxn modelId="{9A0FEEC5-071B-475D-B048-76D81499BBB8}" type="presOf" srcId="{27FD9526-A7D7-4850-A68F-E752CEA0FC17}" destId="{86CBC136-3B15-4498-8873-13D013288D95}" srcOrd="0" destOrd="0" presId="urn:microsoft.com/office/officeart/2005/8/layout/radial6"/>
    <dgm:cxn modelId="{0F02D702-D128-4813-A04E-76839DD66012}" type="presOf" srcId="{B415C00F-E08C-49B8-8F17-5294B2E55417}" destId="{208ABFAC-2E4C-45E5-885D-03A2DF98BCDA}" srcOrd="0" destOrd="0" presId="urn:microsoft.com/office/officeart/2005/8/layout/radial6"/>
    <dgm:cxn modelId="{56F490C3-6800-4BB7-B989-D1A85AE019DD}" type="presOf" srcId="{7E21E039-D1EF-40D1-A5DC-06FEECA98011}" destId="{7BD19704-07BC-439A-9995-CE79F7B5E3B4}" srcOrd="0" destOrd="0" presId="urn:microsoft.com/office/officeart/2005/8/layout/radial6"/>
    <dgm:cxn modelId="{BCA5DCF1-8C6A-4A9F-8426-5A00F5EAA5F2}" type="presOf" srcId="{89678FA0-C91F-4D02-8A4B-02896D9A1711}" destId="{6708B58E-CDA7-4CC3-8620-9FC845230D40}" srcOrd="0" destOrd="0" presId="urn:microsoft.com/office/officeart/2005/8/layout/radial6"/>
    <dgm:cxn modelId="{B804936E-207D-4E30-A8B0-6D6DBE8C43E0}" type="presOf" srcId="{F3C398E5-6FF4-4B3C-A55D-4F36B27A562C}" destId="{71652D85-593F-4AB9-8988-2F1F840B4FB3}" srcOrd="0" destOrd="0" presId="urn:microsoft.com/office/officeart/2005/8/layout/radial6"/>
    <dgm:cxn modelId="{65C91B2E-90CE-49AF-96F8-0FDD7300DB11}" type="presParOf" srcId="{A6A7B0E1-D9A8-4902-A79D-8E527FA439EB}" destId="{86CBC136-3B15-4498-8873-13D013288D95}" srcOrd="0" destOrd="0" presId="urn:microsoft.com/office/officeart/2005/8/layout/radial6"/>
    <dgm:cxn modelId="{66E7FCED-6E96-4EA0-8A30-4CB1DC2777B0}" type="presParOf" srcId="{A6A7B0E1-D9A8-4902-A79D-8E527FA439EB}" destId="{6708B58E-CDA7-4CC3-8620-9FC845230D40}" srcOrd="1" destOrd="0" presId="urn:microsoft.com/office/officeart/2005/8/layout/radial6"/>
    <dgm:cxn modelId="{F066DA57-3FC2-40C9-B94B-59BA7C7D9542}" type="presParOf" srcId="{A6A7B0E1-D9A8-4902-A79D-8E527FA439EB}" destId="{57AF851F-14FB-4B83-B109-3E12500493D2}" srcOrd="2" destOrd="0" presId="urn:microsoft.com/office/officeart/2005/8/layout/radial6"/>
    <dgm:cxn modelId="{0AB2E081-7E36-469C-9135-B05AB8A696F3}" type="presParOf" srcId="{A6A7B0E1-D9A8-4902-A79D-8E527FA439EB}" destId="{7BD19704-07BC-439A-9995-CE79F7B5E3B4}" srcOrd="3" destOrd="0" presId="urn:microsoft.com/office/officeart/2005/8/layout/radial6"/>
    <dgm:cxn modelId="{F7F130DE-EED4-43D2-8AD8-DCC9F66D61A3}" type="presParOf" srcId="{A6A7B0E1-D9A8-4902-A79D-8E527FA439EB}" destId="{71652D85-593F-4AB9-8988-2F1F840B4FB3}" srcOrd="4" destOrd="0" presId="urn:microsoft.com/office/officeart/2005/8/layout/radial6"/>
    <dgm:cxn modelId="{0475B47F-E99C-472A-A44D-0E2BF8EF9C5B}" type="presParOf" srcId="{A6A7B0E1-D9A8-4902-A79D-8E527FA439EB}" destId="{5864EC9C-7D46-423B-8C9A-910D2489C08E}" srcOrd="5" destOrd="0" presId="urn:microsoft.com/office/officeart/2005/8/layout/radial6"/>
    <dgm:cxn modelId="{2A4238F3-C40F-449E-834D-71F73EB79C25}" type="presParOf" srcId="{A6A7B0E1-D9A8-4902-A79D-8E527FA439EB}" destId="{28EFE443-7143-4AAD-ABEC-201551FBAA11}" srcOrd="6" destOrd="0" presId="urn:microsoft.com/office/officeart/2005/8/layout/radial6"/>
    <dgm:cxn modelId="{8A2D0056-1BE7-4219-BF0F-5874B75DADD5}" type="presParOf" srcId="{A6A7B0E1-D9A8-4902-A79D-8E527FA439EB}" destId="{208ABFAC-2E4C-45E5-885D-03A2DF98BCDA}" srcOrd="7" destOrd="0" presId="urn:microsoft.com/office/officeart/2005/8/layout/radial6"/>
    <dgm:cxn modelId="{12B81A51-7340-493E-B957-7CFBCF4F2B31}" type="presParOf" srcId="{A6A7B0E1-D9A8-4902-A79D-8E527FA439EB}" destId="{A304E40A-702A-43C9-B2DA-12E0F31E678C}" srcOrd="8" destOrd="0" presId="urn:microsoft.com/office/officeart/2005/8/layout/radial6"/>
    <dgm:cxn modelId="{ED8EA41F-955C-4622-A146-6C451F5DF514}" type="presParOf" srcId="{A6A7B0E1-D9A8-4902-A79D-8E527FA439EB}" destId="{5CA4BF62-B4D2-4B2D-8812-308B3FA8B94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172484-F379-4166-A20A-9B92B317C70A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5E4BE17F-2418-45E8-A52D-1D1F53B9B363}">
      <dgm:prSet phldrT="[Text]" custT="1"/>
      <dgm:spPr/>
      <dgm:t>
        <a:bodyPr/>
        <a:lstStyle/>
        <a:p>
          <a:r>
            <a:rPr lang="de-DE" sz="1600" b="1" dirty="0" smtClean="0">
              <a:latin typeface="Corbel" panose="020B0503020204020204" pitchFamily="34" charset="0"/>
            </a:rPr>
            <a:t>Schritt 1: Gruppeneinteilung</a:t>
          </a:r>
          <a:endParaRPr lang="de-DE" sz="1600" b="1" dirty="0">
            <a:latin typeface="Corbel" panose="020B0503020204020204" pitchFamily="34" charset="0"/>
          </a:endParaRPr>
        </a:p>
      </dgm:t>
    </dgm:pt>
    <dgm:pt modelId="{A4A1A136-01A4-4D0D-A192-A5B9701771C7}" type="parTrans" cxnId="{1BE0058B-59CD-4F3C-8E31-89D567ADE96A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82C68F65-C2A4-468C-AE3B-AB0B1B28A6F7}" type="sibTrans" cxnId="{1BE0058B-59CD-4F3C-8E31-89D567ADE96A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D3BF88F0-74CE-4530-9CD3-B1C94F8409F5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Teilt euch in gleich große Gruppen auf.</a:t>
          </a:r>
          <a:endParaRPr lang="de-DE" sz="1600" dirty="0">
            <a:latin typeface="Corbel" panose="020B0503020204020204" pitchFamily="34" charset="0"/>
          </a:endParaRPr>
        </a:p>
      </dgm:t>
    </dgm:pt>
    <dgm:pt modelId="{E0F0D162-3E2D-4B82-8407-83DDC6F340E3}" type="parTrans" cxnId="{C3214A21-CAD0-468D-824F-E88B2507528B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CE977FE0-42BE-4432-A0EF-7CD2E56AC233}" type="sibTrans" cxnId="{C3214A21-CAD0-468D-824F-E88B2507528B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0B1705F4-6214-4016-919A-3D9C3FC47CA3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Die Gruppengröße soll 4-5 Personen betragen abhängig von der Gesamtzahl der </a:t>
          </a:r>
          <a:r>
            <a:rPr lang="de-DE" sz="1600" dirty="0" err="1" smtClean="0">
              <a:latin typeface="Corbel" panose="020B0503020204020204" pitchFamily="34" charset="0"/>
            </a:rPr>
            <a:t>TeilnehmerInnen</a:t>
          </a:r>
          <a:r>
            <a:rPr lang="de-DE" sz="1600" dirty="0" smtClean="0">
              <a:latin typeface="Corbel" panose="020B0503020204020204" pitchFamily="34" charset="0"/>
            </a:rPr>
            <a:t>.</a:t>
          </a:r>
          <a:endParaRPr lang="de-DE" sz="1600" dirty="0">
            <a:latin typeface="Corbel" panose="020B0503020204020204" pitchFamily="34" charset="0"/>
          </a:endParaRPr>
        </a:p>
      </dgm:t>
    </dgm:pt>
    <dgm:pt modelId="{42F0F682-B2D7-4281-B70A-AFED8DB6D77D}" type="parTrans" cxnId="{50839DE7-8D6F-4415-BBA3-D26C5EC30642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D8CB503F-72D5-41F6-970A-BD0C14CB4D5E}" type="sibTrans" cxnId="{50839DE7-8D6F-4415-BBA3-D26C5EC30642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E541B8F1-33ED-47B3-BA8E-AB9167D5ED9B}">
      <dgm:prSet phldrT="[Text]" custT="1"/>
      <dgm:spPr/>
      <dgm:t>
        <a:bodyPr/>
        <a:lstStyle/>
        <a:p>
          <a:r>
            <a:rPr lang="de-DE" sz="1600" b="1" dirty="0" smtClean="0">
              <a:latin typeface="Corbel" panose="020B0503020204020204" pitchFamily="34" charset="0"/>
            </a:rPr>
            <a:t>Schritt 2: Rollenverteilung</a:t>
          </a:r>
          <a:endParaRPr lang="de-DE" sz="1600" b="1" dirty="0">
            <a:latin typeface="Corbel" panose="020B0503020204020204" pitchFamily="34" charset="0"/>
          </a:endParaRPr>
        </a:p>
      </dgm:t>
    </dgm:pt>
    <dgm:pt modelId="{C5C4316B-9CEA-4A77-B78C-7A88506F4746}" type="parTrans" cxnId="{0533586A-3074-46F9-AB41-B2A3951DE489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02712482-E2C2-41F1-8876-DEC581D9EFC7}" type="sibTrans" cxnId="{0533586A-3074-46F9-AB41-B2A3951DE489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B0A44F41-0B1F-4B95-8A9B-01DB97C26C64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Jede Gruppe bereitet eine Rolle vor (Informationen zu den Rollen findet ihr auf der nächsten Folie).</a:t>
          </a:r>
          <a:endParaRPr lang="de-DE" sz="1600" dirty="0">
            <a:latin typeface="Corbel" panose="020B0503020204020204" pitchFamily="34" charset="0"/>
          </a:endParaRPr>
        </a:p>
      </dgm:t>
    </dgm:pt>
    <dgm:pt modelId="{8B025D80-F724-4BAA-9B6C-57D41CF0B22F}" type="parTrans" cxnId="{550A1364-FB38-4411-BA7F-7686F209D909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57BE9B2E-974A-4BFE-9016-C004BC726098}" type="sibTrans" cxnId="{550A1364-FB38-4411-BA7F-7686F209D909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9FAC78CA-D6CA-48CC-B41E-D7BBF999A572}">
      <dgm:prSet phldrT="[Text]" custT="1"/>
      <dgm:spPr/>
      <dgm:t>
        <a:bodyPr/>
        <a:lstStyle/>
        <a:p>
          <a:r>
            <a:rPr lang="de-DE" sz="1600" b="1" dirty="0" smtClean="0">
              <a:latin typeface="Corbel" panose="020B0503020204020204" pitchFamily="34" charset="0"/>
            </a:rPr>
            <a:t>Schritt 3: Vorbereitung (45-60 Minuten)</a:t>
          </a:r>
          <a:endParaRPr lang="de-DE" sz="1600" b="1" dirty="0">
            <a:latin typeface="Corbel" panose="020B0503020204020204" pitchFamily="34" charset="0"/>
          </a:endParaRPr>
        </a:p>
      </dgm:t>
    </dgm:pt>
    <dgm:pt modelId="{1D842EBF-97B7-45B4-986E-261C26149D2E}" type="parTrans" cxnId="{921184B7-FE9A-41DE-9F74-D85E3A7F4E56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D068946B-C5E1-4702-BD74-5FA760318696}" type="sibTrans" cxnId="{921184B7-FE9A-41DE-9F74-D85E3A7F4E56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97777E36-D8DD-4152-B762-38F0C9EF5255}">
      <dgm:prSet phldrT="[Text]" custT="1"/>
      <dgm:spPr/>
      <dgm:t>
        <a:bodyPr/>
        <a:lstStyle/>
        <a:p>
          <a:r>
            <a:rPr lang="de-AT" sz="1600" dirty="0" smtClean="0">
              <a:latin typeface="Corbel" panose="020B0503020204020204" pitchFamily="34" charset="0"/>
            </a:rPr>
            <a:t>Bereitet euch auf die Diskussion vor.</a:t>
          </a:r>
          <a:endParaRPr lang="de-DE" sz="1600" dirty="0">
            <a:latin typeface="Corbel" panose="020B0503020204020204" pitchFamily="34" charset="0"/>
          </a:endParaRPr>
        </a:p>
      </dgm:t>
    </dgm:pt>
    <dgm:pt modelId="{0EF5C501-5176-4BF4-8638-EE6DF6E43246}" type="parTrans" cxnId="{56580159-52DD-4482-AD43-DBE9724465E1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E472FF7D-C2AB-4277-AF31-DC501D5D3747}" type="sibTrans" cxnId="{56580159-52DD-4482-AD43-DBE9724465E1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51A883A5-AD5E-4159-89DC-ADD4106145FF}">
      <dgm:prSet phldrT="[Text]" custT="1"/>
      <dgm:spPr/>
      <dgm:t>
        <a:bodyPr/>
        <a:lstStyle/>
        <a:p>
          <a:r>
            <a:rPr lang="de-DE" sz="1600" b="1" dirty="0" smtClean="0">
              <a:latin typeface="Corbel" panose="020B0503020204020204" pitchFamily="34" charset="0"/>
            </a:rPr>
            <a:t>Schritt 4: Diskussion</a:t>
          </a:r>
          <a:endParaRPr lang="de-DE" sz="1600" b="1" dirty="0">
            <a:latin typeface="Corbel" panose="020B0503020204020204" pitchFamily="34" charset="0"/>
          </a:endParaRPr>
        </a:p>
      </dgm:t>
    </dgm:pt>
    <dgm:pt modelId="{99120CEA-72DA-4788-AA27-4934EB1B329F}" type="parTrans" cxnId="{BC4A0B91-F8A4-456A-B039-1D0E5E6910CE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BA6ACAA0-3AFC-4EC9-B52E-4A8636E33A93}" type="sibTrans" cxnId="{BC4A0B91-F8A4-456A-B039-1D0E5E6910CE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DAD98035-AB18-40DC-B900-453D330B30D2}">
      <dgm:prSet phldrT="[Text]" custT="1"/>
      <dgm:spPr/>
      <dgm:t>
        <a:bodyPr/>
        <a:lstStyle/>
        <a:p>
          <a:r>
            <a:rPr lang="de-AT" sz="1600" dirty="0" smtClean="0">
              <a:latin typeface="Corbel" panose="020B0503020204020204" pitchFamily="34" charset="0"/>
            </a:rPr>
            <a:t>Da ihr nun gut vorbereitet seid, wird es Zeit für eure Diskussion. Sobald festgelegt wurde wer welche Gruppe vertritt, könnt ihr loslegen.</a:t>
          </a:r>
          <a:endParaRPr lang="de-DE" sz="1600" dirty="0">
            <a:latin typeface="Corbel" panose="020B0503020204020204" pitchFamily="34" charset="0"/>
          </a:endParaRPr>
        </a:p>
      </dgm:t>
    </dgm:pt>
    <dgm:pt modelId="{B315A588-C1B9-4B09-BBE0-45D0B75C09AE}" type="parTrans" cxnId="{FADF59F0-AAD9-4E0B-B9C9-8D8C20169DE8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F105361A-5C22-4286-BD56-398D60D63D80}" type="sibTrans" cxnId="{FADF59F0-AAD9-4E0B-B9C9-8D8C20169DE8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6C0C0B57-AAD3-44D9-8793-82FDDC5646B4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Bereitet gemeinsam Argumente und Inputs passend zu eurer Rolle vor.</a:t>
          </a:r>
          <a:endParaRPr lang="de-DE" sz="1600" dirty="0">
            <a:latin typeface="Corbel" panose="020B0503020204020204" pitchFamily="34" charset="0"/>
          </a:endParaRPr>
        </a:p>
      </dgm:t>
    </dgm:pt>
    <dgm:pt modelId="{23151B1E-107A-4B4B-8B3A-A5181BFF23FD}" type="parTrans" cxnId="{B2FD5891-3CD6-4864-87A4-A5963FD61BFC}">
      <dgm:prSet/>
      <dgm:spPr/>
      <dgm:t>
        <a:bodyPr/>
        <a:lstStyle/>
        <a:p>
          <a:endParaRPr lang="de-DE"/>
        </a:p>
      </dgm:t>
    </dgm:pt>
    <dgm:pt modelId="{79DD3206-2DFE-4D9D-9824-09CF4C279FDF}" type="sibTrans" cxnId="{B2FD5891-3CD6-4864-87A4-A5963FD61BFC}">
      <dgm:prSet/>
      <dgm:spPr/>
      <dgm:t>
        <a:bodyPr/>
        <a:lstStyle/>
        <a:p>
          <a:endParaRPr lang="de-DE"/>
        </a:p>
      </dgm:t>
    </dgm:pt>
    <dgm:pt modelId="{67D040C5-4D85-4F7D-8D9F-ECDD7CDE055E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Welches Gruppenmitglied an der Diskussionsrunde teilnimmt wird per Zufallsprinzip entschieden.</a:t>
          </a:r>
          <a:endParaRPr lang="de-DE" sz="1600" dirty="0">
            <a:latin typeface="Corbel" panose="020B0503020204020204" pitchFamily="34" charset="0"/>
          </a:endParaRPr>
        </a:p>
      </dgm:t>
    </dgm:pt>
    <dgm:pt modelId="{9F9AA838-07D0-49FF-B9D1-A508F311F3B6}" type="parTrans" cxnId="{B1720A9F-9EA0-49B1-84A8-0EE99F553550}">
      <dgm:prSet/>
      <dgm:spPr/>
      <dgm:t>
        <a:bodyPr/>
        <a:lstStyle/>
        <a:p>
          <a:endParaRPr lang="de-DE"/>
        </a:p>
      </dgm:t>
    </dgm:pt>
    <dgm:pt modelId="{A5783A1D-D568-4337-8784-4015BE50DC5C}" type="sibTrans" cxnId="{B1720A9F-9EA0-49B1-84A8-0EE99F553550}">
      <dgm:prSet/>
      <dgm:spPr/>
      <dgm:t>
        <a:bodyPr/>
        <a:lstStyle/>
        <a:p>
          <a:endParaRPr lang="de-DE"/>
        </a:p>
      </dgm:t>
    </dgm:pt>
    <dgm:pt modelId="{288AA60C-B5B9-47D4-87D3-BAB4A4D41FDF}">
      <dgm:prSet phldrT="[Text]" custT="1"/>
      <dgm:spPr/>
      <dgm:t>
        <a:bodyPr/>
        <a:lstStyle/>
        <a:p>
          <a:r>
            <a:rPr lang="de-AT" sz="1600" dirty="0" smtClean="0">
              <a:latin typeface="Corbel" panose="020B0503020204020204" pitchFamily="34" charset="0"/>
            </a:rPr>
            <a:t>Auf einer der nächsten Folien findet ihr ein paar kurze Anregungspunkte zu den Rollen.</a:t>
          </a:r>
          <a:endParaRPr lang="de-DE" sz="1600" dirty="0">
            <a:latin typeface="Corbel" panose="020B0503020204020204" pitchFamily="34" charset="0"/>
          </a:endParaRPr>
        </a:p>
      </dgm:t>
    </dgm:pt>
    <dgm:pt modelId="{CBD3524E-7078-4D88-AFBE-8E814F4DC6D8}" type="parTrans" cxnId="{564E3508-3796-4B18-B8B5-504831397B56}">
      <dgm:prSet/>
      <dgm:spPr/>
      <dgm:t>
        <a:bodyPr/>
        <a:lstStyle/>
        <a:p>
          <a:endParaRPr lang="de-DE"/>
        </a:p>
      </dgm:t>
    </dgm:pt>
    <dgm:pt modelId="{F3367EBC-7902-4FBC-94A5-ACCA19B227B8}" type="sibTrans" cxnId="{564E3508-3796-4B18-B8B5-504831397B56}">
      <dgm:prSet/>
      <dgm:spPr/>
      <dgm:t>
        <a:bodyPr/>
        <a:lstStyle/>
        <a:p>
          <a:endParaRPr lang="de-DE"/>
        </a:p>
      </dgm:t>
    </dgm:pt>
    <dgm:pt modelId="{F1396FC1-3F16-4D1E-9283-3C4761ED18D6}" type="pres">
      <dgm:prSet presAssocID="{B2172484-F379-4166-A20A-9B92B317C70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69C4B31-0571-4FA1-A86A-72243802F629}" type="pres">
      <dgm:prSet presAssocID="{5E4BE17F-2418-45E8-A52D-1D1F53B9B363}" presName="parentLin" presStyleCnt="0"/>
      <dgm:spPr/>
    </dgm:pt>
    <dgm:pt modelId="{FF0CA459-8FE8-426E-B653-A5EAB315052D}" type="pres">
      <dgm:prSet presAssocID="{5E4BE17F-2418-45E8-A52D-1D1F53B9B363}" presName="parentLeftMargin" presStyleLbl="node1" presStyleIdx="0" presStyleCnt="4"/>
      <dgm:spPr/>
      <dgm:t>
        <a:bodyPr/>
        <a:lstStyle/>
        <a:p>
          <a:endParaRPr lang="de-DE"/>
        </a:p>
      </dgm:t>
    </dgm:pt>
    <dgm:pt modelId="{2EC40B58-AB9E-4998-BEA1-EE03C9CD61F9}" type="pres">
      <dgm:prSet presAssocID="{5E4BE17F-2418-45E8-A52D-1D1F53B9B36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6261469-950A-41CC-AF70-ADC127D2CBCD}" type="pres">
      <dgm:prSet presAssocID="{5E4BE17F-2418-45E8-A52D-1D1F53B9B363}" presName="negativeSpace" presStyleCnt="0"/>
      <dgm:spPr/>
    </dgm:pt>
    <dgm:pt modelId="{F14A84CD-1464-4727-981A-88C16C49F5CE}" type="pres">
      <dgm:prSet presAssocID="{5E4BE17F-2418-45E8-A52D-1D1F53B9B363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0C0CDC8-9587-4A59-A21E-8E78DFB3E03C}" type="pres">
      <dgm:prSet presAssocID="{82C68F65-C2A4-468C-AE3B-AB0B1B28A6F7}" presName="spaceBetweenRectangles" presStyleCnt="0"/>
      <dgm:spPr/>
    </dgm:pt>
    <dgm:pt modelId="{1FFEF8E0-E028-4F61-8528-4557240F879C}" type="pres">
      <dgm:prSet presAssocID="{E541B8F1-33ED-47B3-BA8E-AB9167D5ED9B}" presName="parentLin" presStyleCnt="0"/>
      <dgm:spPr/>
    </dgm:pt>
    <dgm:pt modelId="{2E8CF4C8-F7B1-4D65-8565-20B505BBB1DF}" type="pres">
      <dgm:prSet presAssocID="{E541B8F1-33ED-47B3-BA8E-AB9167D5ED9B}" presName="parentLeftMargin" presStyleLbl="node1" presStyleIdx="0" presStyleCnt="4"/>
      <dgm:spPr/>
      <dgm:t>
        <a:bodyPr/>
        <a:lstStyle/>
        <a:p>
          <a:endParaRPr lang="de-DE"/>
        </a:p>
      </dgm:t>
    </dgm:pt>
    <dgm:pt modelId="{03AEECDD-C5F0-4BAC-B09F-51E9921F7548}" type="pres">
      <dgm:prSet presAssocID="{E541B8F1-33ED-47B3-BA8E-AB9167D5ED9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3ADC1D-FC0B-403F-A9CC-224F9C0D07E0}" type="pres">
      <dgm:prSet presAssocID="{E541B8F1-33ED-47B3-BA8E-AB9167D5ED9B}" presName="negativeSpace" presStyleCnt="0"/>
      <dgm:spPr/>
    </dgm:pt>
    <dgm:pt modelId="{B0001561-AF71-4074-8568-135D5E5E765D}" type="pres">
      <dgm:prSet presAssocID="{E541B8F1-33ED-47B3-BA8E-AB9167D5ED9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8D2347-26C4-43C2-A22B-311577281BEF}" type="pres">
      <dgm:prSet presAssocID="{02712482-E2C2-41F1-8876-DEC581D9EFC7}" presName="spaceBetweenRectangles" presStyleCnt="0"/>
      <dgm:spPr/>
    </dgm:pt>
    <dgm:pt modelId="{328D6A5D-A0FE-4576-A177-5EEA7D98B655}" type="pres">
      <dgm:prSet presAssocID="{9FAC78CA-D6CA-48CC-B41E-D7BBF999A572}" presName="parentLin" presStyleCnt="0"/>
      <dgm:spPr/>
    </dgm:pt>
    <dgm:pt modelId="{7A285752-7DBB-4522-BDE0-C5CAC57B26BC}" type="pres">
      <dgm:prSet presAssocID="{9FAC78CA-D6CA-48CC-B41E-D7BBF999A572}" presName="parentLeftMargin" presStyleLbl="node1" presStyleIdx="1" presStyleCnt="4"/>
      <dgm:spPr/>
      <dgm:t>
        <a:bodyPr/>
        <a:lstStyle/>
        <a:p>
          <a:endParaRPr lang="de-DE"/>
        </a:p>
      </dgm:t>
    </dgm:pt>
    <dgm:pt modelId="{97562153-62B3-4B87-8EF4-983D3A9DBB81}" type="pres">
      <dgm:prSet presAssocID="{9FAC78CA-D6CA-48CC-B41E-D7BBF999A57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141F04-FBE9-4A57-9C3E-5182936FFAEC}" type="pres">
      <dgm:prSet presAssocID="{9FAC78CA-D6CA-48CC-B41E-D7BBF999A572}" presName="negativeSpace" presStyleCnt="0"/>
      <dgm:spPr/>
    </dgm:pt>
    <dgm:pt modelId="{04FCEA06-0EC8-4AE5-BE5B-2C58248B1943}" type="pres">
      <dgm:prSet presAssocID="{9FAC78CA-D6CA-48CC-B41E-D7BBF999A572}" presName="childText" presStyleLbl="conFgAcc1" presStyleIdx="2" presStyleCnt="4" custLinFactNeighborX="-10940" custLinFactNeighborY="8939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4249759-7A0E-4140-94B0-33DD59EECE43}" type="pres">
      <dgm:prSet presAssocID="{D068946B-C5E1-4702-BD74-5FA760318696}" presName="spaceBetweenRectangles" presStyleCnt="0"/>
      <dgm:spPr/>
    </dgm:pt>
    <dgm:pt modelId="{083FE344-64A3-41D4-8C2B-F008B4D66A87}" type="pres">
      <dgm:prSet presAssocID="{51A883A5-AD5E-4159-89DC-ADD4106145FF}" presName="parentLin" presStyleCnt="0"/>
      <dgm:spPr/>
    </dgm:pt>
    <dgm:pt modelId="{94BAEDAC-A84D-48C0-936B-FF920A6D8BD0}" type="pres">
      <dgm:prSet presAssocID="{51A883A5-AD5E-4159-89DC-ADD4106145FF}" presName="parentLeftMargin" presStyleLbl="node1" presStyleIdx="2" presStyleCnt="4"/>
      <dgm:spPr/>
      <dgm:t>
        <a:bodyPr/>
        <a:lstStyle/>
        <a:p>
          <a:endParaRPr lang="de-DE"/>
        </a:p>
      </dgm:t>
    </dgm:pt>
    <dgm:pt modelId="{31D6B7B1-B331-48B7-834C-18F444CD2980}" type="pres">
      <dgm:prSet presAssocID="{51A883A5-AD5E-4159-89DC-ADD4106145F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916C2D-CD37-4888-BBC8-C7D19647868A}" type="pres">
      <dgm:prSet presAssocID="{51A883A5-AD5E-4159-89DC-ADD4106145FF}" presName="negativeSpace" presStyleCnt="0"/>
      <dgm:spPr/>
    </dgm:pt>
    <dgm:pt modelId="{998E7042-F333-465B-B504-49A9DC2BFFFA}" type="pres">
      <dgm:prSet presAssocID="{51A883A5-AD5E-4159-89DC-ADD4106145F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DBD2FC2-CDDD-44E8-8055-2E88C44DC73B}" type="presOf" srcId="{E541B8F1-33ED-47B3-BA8E-AB9167D5ED9B}" destId="{2E8CF4C8-F7B1-4D65-8565-20B505BBB1DF}" srcOrd="0" destOrd="0" presId="urn:microsoft.com/office/officeart/2005/8/layout/list1"/>
    <dgm:cxn modelId="{0533586A-3074-46F9-AB41-B2A3951DE489}" srcId="{B2172484-F379-4166-A20A-9B92B317C70A}" destId="{E541B8F1-33ED-47B3-BA8E-AB9167D5ED9B}" srcOrd="1" destOrd="0" parTransId="{C5C4316B-9CEA-4A77-B78C-7A88506F4746}" sibTransId="{02712482-E2C2-41F1-8876-DEC581D9EFC7}"/>
    <dgm:cxn modelId="{F583AAB6-CC30-41E1-9E3D-370359962CE9}" type="presOf" srcId="{5E4BE17F-2418-45E8-A52D-1D1F53B9B363}" destId="{2EC40B58-AB9E-4998-BEA1-EE03C9CD61F9}" srcOrd="1" destOrd="0" presId="urn:microsoft.com/office/officeart/2005/8/layout/list1"/>
    <dgm:cxn modelId="{50839DE7-8D6F-4415-BBA3-D26C5EC30642}" srcId="{5E4BE17F-2418-45E8-A52D-1D1F53B9B363}" destId="{0B1705F4-6214-4016-919A-3D9C3FC47CA3}" srcOrd="1" destOrd="0" parTransId="{42F0F682-B2D7-4281-B70A-AFED8DB6D77D}" sibTransId="{D8CB503F-72D5-41F6-970A-BD0C14CB4D5E}"/>
    <dgm:cxn modelId="{90AA85CC-326F-48DA-9993-D613FC53165A}" type="presOf" srcId="{97777E36-D8DD-4152-B762-38F0C9EF5255}" destId="{04FCEA06-0EC8-4AE5-BE5B-2C58248B1943}" srcOrd="0" destOrd="0" presId="urn:microsoft.com/office/officeart/2005/8/layout/list1"/>
    <dgm:cxn modelId="{36D76AD2-6A6A-45D8-B76A-07499A922041}" type="presOf" srcId="{DAD98035-AB18-40DC-B900-453D330B30D2}" destId="{998E7042-F333-465B-B504-49A9DC2BFFFA}" srcOrd="0" destOrd="0" presId="urn:microsoft.com/office/officeart/2005/8/layout/list1"/>
    <dgm:cxn modelId="{97A8C14A-6EDB-4C06-A261-B6C9CFED6AF2}" type="presOf" srcId="{D3BF88F0-74CE-4530-9CD3-B1C94F8409F5}" destId="{F14A84CD-1464-4727-981A-88C16C49F5CE}" srcOrd="0" destOrd="0" presId="urn:microsoft.com/office/officeart/2005/8/layout/list1"/>
    <dgm:cxn modelId="{BC4A0B91-F8A4-456A-B039-1D0E5E6910CE}" srcId="{B2172484-F379-4166-A20A-9B92B317C70A}" destId="{51A883A5-AD5E-4159-89DC-ADD4106145FF}" srcOrd="3" destOrd="0" parTransId="{99120CEA-72DA-4788-AA27-4934EB1B329F}" sibTransId="{BA6ACAA0-3AFC-4EC9-B52E-4A8636E33A93}"/>
    <dgm:cxn modelId="{B2FD5891-3CD6-4864-87A4-A5963FD61BFC}" srcId="{E541B8F1-33ED-47B3-BA8E-AB9167D5ED9B}" destId="{6C0C0B57-AAD3-44D9-8793-82FDDC5646B4}" srcOrd="1" destOrd="0" parTransId="{23151B1E-107A-4B4B-8B3A-A5181BFF23FD}" sibTransId="{79DD3206-2DFE-4D9D-9824-09CF4C279FDF}"/>
    <dgm:cxn modelId="{8E378D7D-27D5-4977-B44D-00EF120B7BAC}" type="presOf" srcId="{B2172484-F379-4166-A20A-9B92B317C70A}" destId="{F1396FC1-3F16-4D1E-9283-3C4761ED18D6}" srcOrd="0" destOrd="0" presId="urn:microsoft.com/office/officeart/2005/8/layout/list1"/>
    <dgm:cxn modelId="{A2E5BBE4-1583-41C1-89FB-14BB47CD6920}" type="presOf" srcId="{9FAC78CA-D6CA-48CC-B41E-D7BBF999A572}" destId="{7A285752-7DBB-4522-BDE0-C5CAC57B26BC}" srcOrd="0" destOrd="0" presId="urn:microsoft.com/office/officeart/2005/8/layout/list1"/>
    <dgm:cxn modelId="{9D1C7B27-816E-4624-BE08-46F8E71AC444}" type="presOf" srcId="{9FAC78CA-D6CA-48CC-B41E-D7BBF999A572}" destId="{97562153-62B3-4B87-8EF4-983D3A9DBB81}" srcOrd="1" destOrd="0" presId="urn:microsoft.com/office/officeart/2005/8/layout/list1"/>
    <dgm:cxn modelId="{1D5BF999-3A66-46EF-BA0B-DB752955E600}" type="presOf" srcId="{51A883A5-AD5E-4159-89DC-ADD4106145FF}" destId="{94BAEDAC-A84D-48C0-936B-FF920A6D8BD0}" srcOrd="0" destOrd="0" presId="urn:microsoft.com/office/officeart/2005/8/layout/list1"/>
    <dgm:cxn modelId="{921184B7-FE9A-41DE-9F74-D85E3A7F4E56}" srcId="{B2172484-F379-4166-A20A-9B92B317C70A}" destId="{9FAC78CA-D6CA-48CC-B41E-D7BBF999A572}" srcOrd="2" destOrd="0" parTransId="{1D842EBF-97B7-45B4-986E-261C26149D2E}" sibTransId="{D068946B-C5E1-4702-BD74-5FA760318696}"/>
    <dgm:cxn modelId="{1BE0058B-59CD-4F3C-8E31-89D567ADE96A}" srcId="{B2172484-F379-4166-A20A-9B92B317C70A}" destId="{5E4BE17F-2418-45E8-A52D-1D1F53B9B363}" srcOrd="0" destOrd="0" parTransId="{A4A1A136-01A4-4D0D-A192-A5B9701771C7}" sibTransId="{82C68F65-C2A4-468C-AE3B-AB0B1B28A6F7}"/>
    <dgm:cxn modelId="{71067F4B-6153-4279-A980-5909B1354056}" type="presOf" srcId="{0B1705F4-6214-4016-919A-3D9C3FC47CA3}" destId="{F14A84CD-1464-4727-981A-88C16C49F5CE}" srcOrd="0" destOrd="1" presId="urn:microsoft.com/office/officeart/2005/8/layout/list1"/>
    <dgm:cxn modelId="{5B22D0C8-808A-4B45-98A9-3490286AC106}" type="presOf" srcId="{E541B8F1-33ED-47B3-BA8E-AB9167D5ED9B}" destId="{03AEECDD-C5F0-4BAC-B09F-51E9921F7548}" srcOrd="1" destOrd="0" presId="urn:microsoft.com/office/officeart/2005/8/layout/list1"/>
    <dgm:cxn modelId="{AA9D396D-71B0-41D6-8F65-C4B7F1C39CE1}" type="presOf" srcId="{6C0C0B57-AAD3-44D9-8793-82FDDC5646B4}" destId="{B0001561-AF71-4074-8568-135D5E5E765D}" srcOrd="0" destOrd="1" presId="urn:microsoft.com/office/officeart/2005/8/layout/list1"/>
    <dgm:cxn modelId="{1A251EBA-CB81-40A1-944E-C6136AA961A0}" type="presOf" srcId="{B0A44F41-0B1F-4B95-8A9B-01DB97C26C64}" destId="{B0001561-AF71-4074-8568-135D5E5E765D}" srcOrd="0" destOrd="0" presId="urn:microsoft.com/office/officeart/2005/8/layout/list1"/>
    <dgm:cxn modelId="{1B1CE530-5650-4DB9-AE7B-1C90114C706F}" type="presOf" srcId="{5E4BE17F-2418-45E8-A52D-1D1F53B9B363}" destId="{FF0CA459-8FE8-426E-B653-A5EAB315052D}" srcOrd="0" destOrd="0" presId="urn:microsoft.com/office/officeart/2005/8/layout/list1"/>
    <dgm:cxn modelId="{B1720A9F-9EA0-49B1-84A8-0EE99F553550}" srcId="{E541B8F1-33ED-47B3-BA8E-AB9167D5ED9B}" destId="{67D040C5-4D85-4F7D-8D9F-ECDD7CDE055E}" srcOrd="2" destOrd="0" parTransId="{9F9AA838-07D0-49FF-B9D1-A508F311F3B6}" sibTransId="{A5783A1D-D568-4337-8784-4015BE50DC5C}"/>
    <dgm:cxn modelId="{F1FC432D-086C-4FD0-8F53-2274AC579D17}" type="presOf" srcId="{67D040C5-4D85-4F7D-8D9F-ECDD7CDE055E}" destId="{B0001561-AF71-4074-8568-135D5E5E765D}" srcOrd="0" destOrd="2" presId="urn:microsoft.com/office/officeart/2005/8/layout/list1"/>
    <dgm:cxn modelId="{564E3508-3796-4B18-B8B5-504831397B56}" srcId="{9FAC78CA-D6CA-48CC-B41E-D7BBF999A572}" destId="{288AA60C-B5B9-47D4-87D3-BAB4A4D41FDF}" srcOrd="1" destOrd="0" parTransId="{CBD3524E-7078-4D88-AFBE-8E814F4DC6D8}" sibTransId="{F3367EBC-7902-4FBC-94A5-ACCA19B227B8}"/>
    <dgm:cxn modelId="{550A1364-FB38-4411-BA7F-7686F209D909}" srcId="{E541B8F1-33ED-47B3-BA8E-AB9167D5ED9B}" destId="{B0A44F41-0B1F-4B95-8A9B-01DB97C26C64}" srcOrd="0" destOrd="0" parTransId="{8B025D80-F724-4BAA-9B6C-57D41CF0B22F}" sibTransId="{57BE9B2E-974A-4BFE-9016-C004BC726098}"/>
    <dgm:cxn modelId="{56580159-52DD-4482-AD43-DBE9724465E1}" srcId="{9FAC78CA-D6CA-48CC-B41E-D7BBF999A572}" destId="{97777E36-D8DD-4152-B762-38F0C9EF5255}" srcOrd="0" destOrd="0" parTransId="{0EF5C501-5176-4BF4-8638-EE6DF6E43246}" sibTransId="{E472FF7D-C2AB-4277-AF31-DC501D5D3747}"/>
    <dgm:cxn modelId="{502F0879-C06E-48CB-BE7A-FF1101F2C736}" type="presOf" srcId="{288AA60C-B5B9-47D4-87D3-BAB4A4D41FDF}" destId="{04FCEA06-0EC8-4AE5-BE5B-2C58248B1943}" srcOrd="0" destOrd="1" presId="urn:microsoft.com/office/officeart/2005/8/layout/list1"/>
    <dgm:cxn modelId="{FADF59F0-AAD9-4E0B-B9C9-8D8C20169DE8}" srcId="{51A883A5-AD5E-4159-89DC-ADD4106145FF}" destId="{DAD98035-AB18-40DC-B900-453D330B30D2}" srcOrd="0" destOrd="0" parTransId="{B315A588-C1B9-4B09-BBE0-45D0B75C09AE}" sibTransId="{F105361A-5C22-4286-BD56-398D60D63D80}"/>
    <dgm:cxn modelId="{C3214A21-CAD0-468D-824F-E88B2507528B}" srcId="{5E4BE17F-2418-45E8-A52D-1D1F53B9B363}" destId="{D3BF88F0-74CE-4530-9CD3-B1C94F8409F5}" srcOrd="0" destOrd="0" parTransId="{E0F0D162-3E2D-4B82-8407-83DDC6F340E3}" sibTransId="{CE977FE0-42BE-4432-A0EF-7CD2E56AC233}"/>
    <dgm:cxn modelId="{00BEF8C3-4602-43F6-92CE-7D48ECEBACC9}" type="presOf" srcId="{51A883A5-AD5E-4159-89DC-ADD4106145FF}" destId="{31D6B7B1-B331-48B7-834C-18F444CD2980}" srcOrd="1" destOrd="0" presId="urn:microsoft.com/office/officeart/2005/8/layout/list1"/>
    <dgm:cxn modelId="{83F7C6BC-D42C-4A22-BD38-7474F07879A0}" type="presParOf" srcId="{F1396FC1-3F16-4D1E-9283-3C4761ED18D6}" destId="{969C4B31-0571-4FA1-A86A-72243802F629}" srcOrd="0" destOrd="0" presId="urn:microsoft.com/office/officeart/2005/8/layout/list1"/>
    <dgm:cxn modelId="{D31A3C8D-529D-4CAA-AE91-DF22F397A23B}" type="presParOf" srcId="{969C4B31-0571-4FA1-A86A-72243802F629}" destId="{FF0CA459-8FE8-426E-B653-A5EAB315052D}" srcOrd="0" destOrd="0" presId="urn:microsoft.com/office/officeart/2005/8/layout/list1"/>
    <dgm:cxn modelId="{32DEF515-AAA2-4ADC-ADB8-95DD258319DE}" type="presParOf" srcId="{969C4B31-0571-4FA1-A86A-72243802F629}" destId="{2EC40B58-AB9E-4998-BEA1-EE03C9CD61F9}" srcOrd="1" destOrd="0" presId="urn:microsoft.com/office/officeart/2005/8/layout/list1"/>
    <dgm:cxn modelId="{5CA2C40F-7DE6-4CE0-9299-14FDE12912D3}" type="presParOf" srcId="{F1396FC1-3F16-4D1E-9283-3C4761ED18D6}" destId="{B6261469-950A-41CC-AF70-ADC127D2CBCD}" srcOrd="1" destOrd="0" presId="urn:microsoft.com/office/officeart/2005/8/layout/list1"/>
    <dgm:cxn modelId="{91BA769A-E27E-48E3-A843-7479BFED3841}" type="presParOf" srcId="{F1396FC1-3F16-4D1E-9283-3C4761ED18D6}" destId="{F14A84CD-1464-4727-981A-88C16C49F5CE}" srcOrd="2" destOrd="0" presId="urn:microsoft.com/office/officeart/2005/8/layout/list1"/>
    <dgm:cxn modelId="{CD7A0940-40F3-4FD9-B3D6-3D7086BB4E18}" type="presParOf" srcId="{F1396FC1-3F16-4D1E-9283-3C4761ED18D6}" destId="{A0C0CDC8-9587-4A59-A21E-8E78DFB3E03C}" srcOrd="3" destOrd="0" presId="urn:microsoft.com/office/officeart/2005/8/layout/list1"/>
    <dgm:cxn modelId="{30A2BEEF-AAB1-4903-AE09-D999A644F562}" type="presParOf" srcId="{F1396FC1-3F16-4D1E-9283-3C4761ED18D6}" destId="{1FFEF8E0-E028-4F61-8528-4557240F879C}" srcOrd="4" destOrd="0" presId="urn:microsoft.com/office/officeart/2005/8/layout/list1"/>
    <dgm:cxn modelId="{E97AB20B-4F06-4364-99C5-C1E6B69091E0}" type="presParOf" srcId="{1FFEF8E0-E028-4F61-8528-4557240F879C}" destId="{2E8CF4C8-F7B1-4D65-8565-20B505BBB1DF}" srcOrd="0" destOrd="0" presId="urn:microsoft.com/office/officeart/2005/8/layout/list1"/>
    <dgm:cxn modelId="{D8C864A6-B656-42A4-9F38-3B04E452C2BF}" type="presParOf" srcId="{1FFEF8E0-E028-4F61-8528-4557240F879C}" destId="{03AEECDD-C5F0-4BAC-B09F-51E9921F7548}" srcOrd="1" destOrd="0" presId="urn:microsoft.com/office/officeart/2005/8/layout/list1"/>
    <dgm:cxn modelId="{53220715-0814-4563-BD9A-3E3A3DBD0B01}" type="presParOf" srcId="{F1396FC1-3F16-4D1E-9283-3C4761ED18D6}" destId="{983ADC1D-FC0B-403F-A9CC-224F9C0D07E0}" srcOrd="5" destOrd="0" presId="urn:microsoft.com/office/officeart/2005/8/layout/list1"/>
    <dgm:cxn modelId="{E59D6144-275D-4A54-BA4A-546812D29086}" type="presParOf" srcId="{F1396FC1-3F16-4D1E-9283-3C4761ED18D6}" destId="{B0001561-AF71-4074-8568-135D5E5E765D}" srcOrd="6" destOrd="0" presId="urn:microsoft.com/office/officeart/2005/8/layout/list1"/>
    <dgm:cxn modelId="{A3B2A2F2-0C8E-402D-B5E7-54960E84838F}" type="presParOf" srcId="{F1396FC1-3F16-4D1E-9283-3C4761ED18D6}" destId="{8D8D2347-26C4-43C2-A22B-311577281BEF}" srcOrd="7" destOrd="0" presId="urn:microsoft.com/office/officeart/2005/8/layout/list1"/>
    <dgm:cxn modelId="{B0A1271E-F8A9-426F-B8CE-02F57F1D647C}" type="presParOf" srcId="{F1396FC1-3F16-4D1E-9283-3C4761ED18D6}" destId="{328D6A5D-A0FE-4576-A177-5EEA7D98B655}" srcOrd="8" destOrd="0" presId="urn:microsoft.com/office/officeart/2005/8/layout/list1"/>
    <dgm:cxn modelId="{AABE9431-CAC0-453D-8058-AE0FCE698A6D}" type="presParOf" srcId="{328D6A5D-A0FE-4576-A177-5EEA7D98B655}" destId="{7A285752-7DBB-4522-BDE0-C5CAC57B26BC}" srcOrd="0" destOrd="0" presId="urn:microsoft.com/office/officeart/2005/8/layout/list1"/>
    <dgm:cxn modelId="{FDFFECA4-B1CF-422A-923B-9B463BFD86A4}" type="presParOf" srcId="{328D6A5D-A0FE-4576-A177-5EEA7D98B655}" destId="{97562153-62B3-4B87-8EF4-983D3A9DBB81}" srcOrd="1" destOrd="0" presId="urn:microsoft.com/office/officeart/2005/8/layout/list1"/>
    <dgm:cxn modelId="{A714A5A9-F1F5-4531-91FD-CF0C240FF176}" type="presParOf" srcId="{F1396FC1-3F16-4D1E-9283-3C4761ED18D6}" destId="{07141F04-FBE9-4A57-9C3E-5182936FFAEC}" srcOrd="9" destOrd="0" presId="urn:microsoft.com/office/officeart/2005/8/layout/list1"/>
    <dgm:cxn modelId="{219F3F61-5F32-4528-A050-EA56D443A750}" type="presParOf" srcId="{F1396FC1-3F16-4D1E-9283-3C4761ED18D6}" destId="{04FCEA06-0EC8-4AE5-BE5B-2C58248B1943}" srcOrd="10" destOrd="0" presId="urn:microsoft.com/office/officeart/2005/8/layout/list1"/>
    <dgm:cxn modelId="{53C556AE-D9FD-423C-B732-5CC19374FF15}" type="presParOf" srcId="{F1396FC1-3F16-4D1E-9283-3C4761ED18D6}" destId="{84249759-7A0E-4140-94B0-33DD59EECE43}" srcOrd="11" destOrd="0" presId="urn:microsoft.com/office/officeart/2005/8/layout/list1"/>
    <dgm:cxn modelId="{4834D536-7674-4E71-84DD-D4ECEF7F581E}" type="presParOf" srcId="{F1396FC1-3F16-4D1E-9283-3C4761ED18D6}" destId="{083FE344-64A3-41D4-8C2B-F008B4D66A87}" srcOrd="12" destOrd="0" presId="urn:microsoft.com/office/officeart/2005/8/layout/list1"/>
    <dgm:cxn modelId="{6BE253ED-2AE6-44D4-A932-29591BF46935}" type="presParOf" srcId="{083FE344-64A3-41D4-8C2B-F008B4D66A87}" destId="{94BAEDAC-A84D-48C0-936B-FF920A6D8BD0}" srcOrd="0" destOrd="0" presId="urn:microsoft.com/office/officeart/2005/8/layout/list1"/>
    <dgm:cxn modelId="{5E7C02AE-4EE1-42CF-B077-117C22FF2F34}" type="presParOf" srcId="{083FE344-64A3-41D4-8C2B-F008B4D66A87}" destId="{31D6B7B1-B331-48B7-834C-18F444CD2980}" srcOrd="1" destOrd="0" presId="urn:microsoft.com/office/officeart/2005/8/layout/list1"/>
    <dgm:cxn modelId="{7EA3ED9E-0A3D-4682-B7BA-C7DB1966BD16}" type="presParOf" srcId="{F1396FC1-3F16-4D1E-9283-3C4761ED18D6}" destId="{6D916C2D-CD37-4888-BBC8-C7D19647868A}" srcOrd="13" destOrd="0" presId="urn:microsoft.com/office/officeart/2005/8/layout/list1"/>
    <dgm:cxn modelId="{C85C94D2-A043-4D7C-A0B8-E5A13E57DA96}" type="presParOf" srcId="{F1396FC1-3F16-4D1E-9283-3C4761ED18D6}" destId="{998E7042-F333-465B-B504-49A9DC2BFFF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4BF62-B4D2-4B2D-8812-308B3FA8B94C}">
      <dsp:nvSpPr>
        <dsp:cNvPr id="0" name=""/>
        <dsp:cNvSpPr/>
      </dsp:nvSpPr>
      <dsp:spPr>
        <a:xfrm>
          <a:off x="1796937" y="585108"/>
          <a:ext cx="3294773" cy="3294773"/>
        </a:xfrm>
        <a:prstGeom prst="blockArc">
          <a:avLst>
            <a:gd name="adj1" fmla="val 9000000"/>
            <a:gd name="adj2" fmla="val 16200000"/>
            <a:gd name="adj3" fmla="val 4641"/>
          </a:avLst>
        </a:prstGeom>
        <a:solidFill>
          <a:schemeClr val="accent2">
            <a:shade val="90000"/>
            <a:hueOff val="357803"/>
            <a:satOff val="-6111"/>
            <a:lumOff val="231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EFE443-7143-4AAD-ABEC-201551FBAA11}">
      <dsp:nvSpPr>
        <dsp:cNvPr id="0" name=""/>
        <dsp:cNvSpPr/>
      </dsp:nvSpPr>
      <dsp:spPr>
        <a:xfrm>
          <a:off x="1796937" y="585108"/>
          <a:ext cx="3294773" cy="3294773"/>
        </a:xfrm>
        <a:prstGeom prst="blockArc">
          <a:avLst>
            <a:gd name="adj1" fmla="val 1800000"/>
            <a:gd name="adj2" fmla="val 9000000"/>
            <a:gd name="adj3" fmla="val 4641"/>
          </a:avLst>
        </a:prstGeom>
        <a:solidFill>
          <a:schemeClr val="accent2">
            <a:shade val="90000"/>
            <a:hueOff val="357803"/>
            <a:satOff val="-6111"/>
            <a:lumOff val="231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19704-07BC-439A-9995-CE79F7B5E3B4}">
      <dsp:nvSpPr>
        <dsp:cNvPr id="0" name=""/>
        <dsp:cNvSpPr/>
      </dsp:nvSpPr>
      <dsp:spPr>
        <a:xfrm>
          <a:off x="1796937" y="585108"/>
          <a:ext cx="3294773" cy="3294773"/>
        </a:xfrm>
        <a:prstGeom prst="blockArc">
          <a:avLst>
            <a:gd name="adj1" fmla="val 16200000"/>
            <a:gd name="adj2" fmla="val 1800000"/>
            <a:gd name="adj3" fmla="val 4641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BC136-3B15-4498-8873-13D013288D95}">
      <dsp:nvSpPr>
        <dsp:cNvPr id="0" name=""/>
        <dsp:cNvSpPr/>
      </dsp:nvSpPr>
      <dsp:spPr>
        <a:xfrm>
          <a:off x="2297826" y="1087233"/>
          <a:ext cx="2292995" cy="2290522"/>
        </a:xfrm>
        <a:prstGeom prst="ellipse">
          <a:avLst/>
        </a:prstGeom>
        <a:solidFill>
          <a:srgbClr val="227CAD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>
              <a:latin typeface="Corbel" panose="020B0503020204020204" pitchFamily="34" charset="0"/>
            </a:rPr>
            <a:t>Green</a:t>
          </a:r>
          <a:r>
            <a:rPr lang="de-DE" sz="2800" kern="1200" dirty="0" smtClean="0">
              <a:latin typeface="Corbel" panose="020B0503020204020204" pitchFamily="34" charset="0"/>
            </a:rPr>
            <a:t> L</a:t>
          </a:r>
          <a:r>
            <a:rPr lang="en-US" sz="2800" kern="1200" noProof="0" dirty="0" err="1" smtClean="0">
              <a:latin typeface="Corbel" panose="020B0503020204020204" pitchFamily="34" charset="0"/>
            </a:rPr>
            <a:t>ogistics</a:t>
          </a:r>
          <a:endParaRPr lang="en-US" sz="2800" kern="1200" noProof="0" dirty="0" smtClean="0">
            <a:latin typeface="Corbel" panose="020B0503020204020204" pitchFamily="34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err="1" smtClean="0">
              <a:latin typeface="Corbel" panose="020B0503020204020204" pitchFamily="34" charset="0"/>
            </a:rPr>
            <a:t>Ziele</a:t>
          </a:r>
          <a:endParaRPr lang="en-US" sz="2800" kern="1200" noProof="0" dirty="0">
            <a:latin typeface="Corbel" panose="020B0503020204020204" pitchFamily="34" charset="0"/>
          </a:endParaRPr>
        </a:p>
      </dsp:txBody>
      <dsp:txXfrm>
        <a:off x="2633627" y="1422672"/>
        <a:ext cx="1621393" cy="1619644"/>
      </dsp:txXfrm>
    </dsp:sp>
    <dsp:sp modelId="{6708B58E-CDA7-4CC3-8620-9FC845230D40}">
      <dsp:nvSpPr>
        <dsp:cNvPr id="0" name=""/>
        <dsp:cNvSpPr/>
      </dsp:nvSpPr>
      <dsp:spPr>
        <a:xfrm>
          <a:off x="2665413" y="-89137"/>
          <a:ext cx="1557821" cy="1424947"/>
        </a:xfrm>
        <a:prstGeom prst="ellipse">
          <a:avLst/>
        </a:prstGeom>
        <a:solidFill>
          <a:srgbClr val="2793C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noProof="0" dirty="0" err="1" smtClean="0">
              <a:latin typeface="Corbel" panose="020B0503020204020204" pitchFamily="34" charset="0"/>
            </a:rPr>
            <a:t>wirtschaft-lich</a:t>
          </a:r>
          <a:endParaRPr lang="de-AT" sz="1800" kern="1200" noProof="0" dirty="0">
            <a:latin typeface="Corbel" panose="020B0503020204020204" pitchFamily="34" charset="0"/>
          </a:endParaRPr>
        </a:p>
      </dsp:txBody>
      <dsp:txXfrm>
        <a:off x="2893551" y="119542"/>
        <a:ext cx="1101545" cy="1007589"/>
      </dsp:txXfrm>
    </dsp:sp>
    <dsp:sp modelId="{71652D85-593F-4AB9-8988-2F1F840B4FB3}">
      <dsp:nvSpPr>
        <dsp:cNvPr id="0" name=""/>
        <dsp:cNvSpPr/>
      </dsp:nvSpPr>
      <dsp:spPr>
        <a:xfrm>
          <a:off x="4058986" y="2324601"/>
          <a:ext cx="1557821" cy="1424947"/>
        </a:xfrm>
        <a:prstGeom prst="ellipse">
          <a:avLst/>
        </a:prstGeom>
        <a:solidFill>
          <a:srgbClr val="5B9FD7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noProof="0" dirty="0" smtClean="0">
              <a:latin typeface="Corbel" panose="020B0503020204020204" pitchFamily="34" charset="0"/>
            </a:rPr>
            <a:t>ökologisch</a:t>
          </a:r>
          <a:endParaRPr lang="de-AT" sz="1800" kern="1200" noProof="0" dirty="0">
            <a:latin typeface="Corbel" panose="020B0503020204020204" pitchFamily="34" charset="0"/>
          </a:endParaRPr>
        </a:p>
      </dsp:txBody>
      <dsp:txXfrm>
        <a:off x="4287124" y="2533280"/>
        <a:ext cx="1101545" cy="1007589"/>
      </dsp:txXfrm>
    </dsp:sp>
    <dsp:sp modelId="{208ABFAC-2E4C-45E5-885D-03A2DF98BCDA}">
      <dsp:nvSpPr>
        <dsp:cNvPr id="0" name=""/>
        <dsp:cNvSpPr/>
      </dsp:nvSpPr>
      <dsp:spPr>
        <a:xfrm>
          <a:off x="1271841" y="2324601"/>
          <a:ext cx="1557821" cy="1424947"/>
        </a:xfrm>
        <a:prstGeom prst="ellipse">
          <a:avLst/>
        </a:prstGeom>
        <a:solidFill>
          <a:srgbClr val="82B6E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noProof="0" dirty="0" smtClean="0">
              <a:latin typeface="Corbel" panose="020B0503020204020204" pitchFamily="34" charset="0"/>
            </a:rPr>
            <a:t>sozial</a:t>
          </a:r>
          <a:endParaRPr lang="de-AT" sz="1800" kern="1200" noProof="0" dirty="0">
            <a:latin typeface="Corbel" panose="020B0503020204020204" pitchFamily="34" charset="0"/>
          </a:endParaRPr>
        </a:p>
      </dsp:txBody>
      <dsp:txXfrm>
        <a:off x="1499979" y="2533280"/>
        <a:ext cx="1101545" cy="1007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A84CD-1464-4727-981A-88C16C49F5CE}">
      <dsp:nvSpPr>
        <dsp:cNvPr id="0" name=""/>
        <dsp:cNvSpPr/>
      </dsp:nvSpPr>
      <dsp:spPr>
        <a:xfrm>
          <a:off x="0" y="217874"/>
          <a:ext cx="10816283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464" tIns="249936" rIns="83946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Teilt euch in gleich große Gruppen auf.</a:t>
          </a:r>
          <a:endParaRPr lang="de-DE" sz="1600" kern="1200" dirty="0"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Die Gruppengröße soll 4-5 Personen betragen abhängig von der Gesamtzahl der </a:t>
          </a:r>
          <a:r>
            <a:rPr lang="de-DE" sz="1600" kern="1200" dirty="0" err="1" smtClean="0">
              <a:latin typeface="Corbel" panose="020B0503020204020204" pitchFamily="34" charset="0"/>
            </a:rPr>
            <a:t>TeilnehmerInnen</a:t>
          </a:r>
          <a:r>
            <a:rPr lang="de-DE" sz="1600" kern="1200" dirty="0" smtClean="0">
              <a:latin typeface="Corbel" panose="020B0503020204020204" pitchFamily="34" charset="0"/>
            </a:rPr>
            <a:t>.</a:t>
          </a:r>
          <a:endParaRPr lang="de-DE" sz="1600" kern="1200" dirty="0">
            <a:latin typeface="Corbel" panose="020B0503020204020204" pitchFamily="34" charset="0"/>
          </a:endParaRPr>
        </a:p>
      </dsp:txBody>
      <dsp:txXfrm>
        <a:off x="0" y="217874"/>
        <a:ext cx="10816283" cy="850500"/>
      </dsp:txXfrm>
    </dsp:sp>
    <dsp:sp modelId="{2EC40B58-AB9E-4998-BEA1-EE03C9CD61F9}">
      <dsp:nvSpPr>
        <dsp:cNvPr id="0" name=""/>
        <dsp:cNvSpPr/>
      </dsp:nvSpPr>
      <dsp:spPr>
        <a:xfrm>
          <a:off x="540814" y="40754"/>
          <a:ext cx="7571398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181" tIns="0" rIns="28618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Corbel" panose="020B0503020204020204" pitchFamily="34" charset="0"/>
            </a:rPr>
            <a:t>Schritt 1: Gruppeneinteilung</a:t>
          </a:r>
          <a:endParaRPr lang="de-DE" sz="1600" b="1" kern="1200" dirty="0">
            <a:latin typeface="Corbel" panose="020B0503020204020204" pitchFamily="34" charset="0"/>
          </a:endParaRPr>
        </a:p>
      </dsp:txBody>
      <dsp:txXfrm>
        <a:off x="558107" y="58047"/>
        <a:ext cx="7536812" cy="319654"/>
      </dsp:txXfrm>
    </dsp:sp>
    <dsp:sp modelId="{B0001561-AF71-4074-8568-135D5E5E765D}">
      <dsp:nvSpPr>
        <dsp:cNvPr id="0" name=""/>
        <dsp:cNvSpPr/>
      </dsp:nvSpPr>
      <dsp:spPr>
        <a:xfrm>
          <a:off x="0" y="1310294"/>
          <a:ext cx="10816283" cy="111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464" tIns="249936" rIns="83946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Jede Gruppe bereitet eine Rolle vor (Informationen zu den Rollen findet ihr auf der nächsten Folie).</a:t>
          </a:r>
          <a:endParaRPr lang="de-DE" sz="1600" kern="1200" dirty="0"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Bereitet gemeinsam Argumente und Inputs passend zu eurer Rolle vor.</a:t>
          </a:r>
          <a:endParaRPr lang="de-DE" sz="1600" kern="1200" dirty="0"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Welches Gruppenmitglied an der Diskussionsrunde teilnimmt wird per Zufallsprinzip entschieden.</a:t>
          </a:r>
          <a:endParaRPr lang="de-DE" sz="1600" kern="1200" dirty="0">
            <a:latin typeface="Corbel" panose="020B0503020204020204" pitchFamily="34" charset="0"/>
          </a:endParaRPr>
        </a:p>
      </dsp:txBody>
      <dsp:txXfrm>
        <a:off x="0" y="1310294"/>
        <a:ext cx="10816283" cy="1115100"/>
      </dsp:txXfrm>
    </dsp:sp>
    <dsp:sp modelId="{03AEECDD-C5F0-4BAC-B09F-51E9921F7548}">
      <dsp:nvSpPr>
        <dsp:cNvPr id="0" name=""/>
        <dsp:cNvSpPr/>
      </dsp:nvSpPr>
      <dsp:spPr>
        <a:xfrm>
          <a:off x="540814" y="1133174"/>
          <a:ext cx="7571398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181" tIns="0" rIns="28618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Corbel" panose="020B0503020204020204" pitchFamily="34" charset="0"/>
            </a:rPr>
            <a:t>Schritt 2: Rollenverteilung</a:t>
          </a:r>
          <a:endParaRPr lang="de-DE" sz="1600" b="1" kern="1200" dirty="0">
            <a:latin typeface="Corbel" panose="020B0503020204020204" pitchFamily="34" charset="0"/>
          </a:endParaRPr>
        </a:p>
      </dsp:txBody>
      <dsp:txXfrm>
        <a:off x="558107" y="1150467"/>
        <a:ext cx="7536812" cy="319654"/>
      </dsp:txXfrm>
    </dsp:sp>
    <dsp:sp modelId="{04FCEA06-0EC8-4AE5-BE5B-2C58248B1943}">
      <dsp:nvSpPr>
        <dsp:cNvPr id="0" name=""/>
        <dsp:cNvSpPr/>
      </dsp:nvSpPr>
      <dsp:spPr>
        <a:xfrm>
          <a:off x="0" y="2725240"/>
          <a:ext cx="10816283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464" tIns="249936" rIns="83946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600" kern="1200" dirty="0" smtClean="0">
              <a:latin typeface="Corbel" panose="020B0503020204020204" pitchFamily="34" charset="0"/>
            </a:rPr>
            <a:t>Bereitet euch auf die Diskussion vor.</a:t>
          </a:r>
          <a:endParaRPr lang="de-DE" sz="1600" kern="1200" dirty="0"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600" kern="1200" dirty="0" smtClean="0">
              <a:latin typeface="Corbel" panose="020B0503020204020204" pitchFamily="34" charset="0"/>
            </a:rPr>
            <a:t>Auf einer der nächsten Folien findet ihr ein paar kurze Anregungspunkte zu den Rollen.</a:t>
          </a:r>
          <a:endParaRPr lang="de-DE" sz="1600" kern="1200" dirty="0">
            <a:latin typeface="Corbel" panose="020B0503020204020204" pitchFamily="34" charset="0"/>
          </a:endParaRPr>
        </a:p>
      </dsp:txBody>
      <dsp:txXfrm>
        <a:off x="0" y="2725240"/>
        <a:ext cx="10816283" cy="850500"/>
      </dsp:txXfrm>
    </dsp:sp>
    <dsp:sp modelId="{97562153-62B3-4B87-8EF4-983D3A9DBB81}">
      <dsp:nvSpPr>
        <dsp:cNvPr id="0" name=""/>
        <dsp:cNvSpPr/>
      </dsp:nvSpPr>
      <dsp:spPr>
        <a:xfrm>
          <a:off x="540814" y="2490194"/>
          <a:ext cx="7571398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181" tIns="0" rIns="28618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Corbel" panose="020B0503020204020204" pitchFamily="34" charset="0"/>
            </a:rPr>
            <a:t>Schritt 3: Vorbereitung (45-60 Minuten)</a:t>
          </a:r>
          <a:endParaRPr lang="de-DE" sz="1600" b="1" kern="1200" dirty="0">
            <a:latin typeface="Corbel" panose="020B0503020204020204" pitchFamily="34" charset="0"/>
          </a:endParaRPr>
        </a:p>
      </dsp:txBody>
      <dsp:txXfrm>
        <a:off x="558107" y="2507487"/>
        <a:ext cx="7536812" cy="319654"/>
      </dsp:txXfrm>
    </dsp:sp>
    <dsp:sp modelId="{998E7042-F333-465B-B504-49A9DC2BFFFA}">
      <dsp:nvSpPr>
        <dsp:cNvPr id="0" name=""/>
        <dsp:cNvSpPr/>
      </dsp:nvSpPr>
      <dsp:spPr>
        <a:xfrm>
          <a:off x="0" y="3759734"/>
          <a:ext cx="10816283" cy="81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464" tIns="249936" rIns="83946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600" kern="1200" dirty="0" smtClean="0">
              <a:latin typeface="Corbel" panose="020B0503020204020204" pitchFamily="34" charset="0"/>
            </a:rPr>
            <a:t>Da ihr nun gut vorbereitet seid, wird es Zeit für eure Diskussion. Sobald festgelegt wurde wer welche Gruppe vertritt, könnt ihr loslegen.</a:t>
          </a:r>
          <a:endParaRPr lang="de-DE" sz="1600" kern="1200" dirty="0">
            <a:latin typeface="Corbel" panose="020B0503020204020204" pitchFamily="34" charset="0"/>
          </a:endParaRPr>
        </a:p>
      </dsp:txBody>
      <dsp:txXfrm>
        <a:off x="0" y="3759734"/>
        <a:ext cx="10816283" cy="812700"/>
      </dsp:txXfrm>
    </dsp:sp>
    <dsp:sp modelId="{31D6B7B1-B331-48B7-834C-18F444CD2980}">
      <dsp:nvSpPr>
        <dsp:cNvPr id="0" name=""/>
        <dsp:cNvSpPr/>
      </dsp:nvSpPr>
      <dsp:spPr>
        <a:xfrm>
          <a:off x="540814" y="3582614"/>
          <a:ext cx="7571398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181" tIns="0" rIns="28618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Corbel" panose="020B0503020204020204" pitchFamily="34" charset="0"/>
            </a:rPr>
            <a:t>Schritt 4: Diskussion</a:t>
          </a:r>
          <a:endParaRPr lang="de-DE" sz="1600" b="1" kern="1200" dirty="0">
            <a:latin typeface="Corbel" panose="020B0503020204020204" pitchFamily="34" charset="0"/>
          </a:endParaRPr>
        </a:p>
      </dsp:txBody>
      <dsp:txXfrm>
        <a:off x="558107" y="3599907"/>
        <a:ext cx="7536812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715A6-E008-4859-92C1-C6386643E522}" type="datetimeFigureOut">
              <a:rPr lang="de-AT" smtClean="0"/>
              <a:t>01.07.2019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26A30-6FFE-4D51-8019-623978B5E8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8279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35FA6-3B66-46E7-97AD-E1F968475215}" type="datetimeFigureOut">
              <a:rPr lang="de-AT" smtClean="0"/>
              <a:t>01.07.2019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6645A-1D89-47D1-9FAC-5E56D67537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469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publication.com/iraer-spl/iraerv4n1spl_14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Dieser Foliensatz enthält</a:t>
            </a:r>
            <a:r>
              <a:rPr lang="de-AT" baseline="0" dirty="0" smtClean="0"/>
              <a:t> geographische und wirtschaftsgeographische Informationen zur Wasserstraße Donau sowie zum gesamten Donaukorridor und vergleicht zusätzlich die Donau mit dem Rhein.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F06DAA-0A4E-4110-9797-3FB8CA0FEA93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305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hlinkClick r:id="rId3"/>
              </a:rPr>
              <a:t>http://www.ripublication.com/iraer-spl/iraerv4n1spl_14.pdf</a:t>
            </a:r>
            <a:r>
              <a:rPr lang="en-US" sz="1200" dirty="0" smtClean="0"/>
              <a:t> </a:t>
            </a:r>
          </a:p>
          <a:p>
            <a:r>
              <a:rPr lang="de-AT" cap="none" baseline="0" dirty="0" smtClean="0">
                <a:solidFill>
                  <a:srgbClr val="FF0000"/>
                </a:solidFill>
              </a:rPr>
              <a:t>https://www.youtube.com/watch?v=E5ywje44-tg</a:t>
            </a:r>
          </a:p>
          <a:p>
            <a:r>
              <a:rPr lang="de-AT" cap="none" baseline="0" dirty="0" smtClean="0">
                <a:solidFill>
                  <a:srgbClr val="FF0000"/>
                </a:solidFill>
              </a:rPr>
              <a:t>https://www.youtube.com/watch?v=MX2N8uATfzs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cap="none" baseline="0" dirty="0" smtClean="0">
                <a:solidFill>
                  <a:srgbClr val="FF0000"/>
                </a:solidFill>
              </a:rPr>
              <a:t>https://www.youtube.com/watch?v=zKOkEEmtlIo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6645A-1D89-47D1-9FAC-5E56D67537A3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8880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6645A-1D89-47D1-9FAC-5E56D67537A3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204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00809"/>
            <a:ext cx="10363200" cy="1470025"/>
          </a:xfrm>
        </p:spPr>
        <p:txBody>
          <a:bodyPr/>
          <a:lstStyle>
            <a:lvl1pPr>
              <a:defRPr lang="en-US" sz="5400" kern="1200" cap="all" spc="-100" baseline="0" smtClean="0">
                <a:solidFill>
                  <a:srgbClr val="189BC4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4632"/>
            <a:ext cx="8534400" cy="1752600"/>
          </a:xfrm>
        </p:spPr>
        <p:txBody>
          <a:bodyPr/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F612-187A-48BF-B5EE-AA4BEE289BC1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4400" y="3398520"/>
            <a:ext cx="10464800" cy="1588"/>
          </a:xfrm>
          <a:prstGeom prst="line">
            <a:avLst/>
          </a:prstGeom>
          <a:ln w="571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26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>
                <a:latin typeface="Corbel" panose="020B05030202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>
                <a:latin typeface="Corbel" panose="020B0503020204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AD578A94-9312-426F-982C-F0CB91424F17}" type="datetime7">
              <a:rPr lang="de-DE" smtClean="0">
                <a:solidFill>
                  <a:prstClr val="white"/>
                </a:solidFill>
              </a:rPr>
              <a:pPr/>
              <a:t>Jul-19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375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AEA459AC-E033-4E48-B6E6-A41111AFBD07}" type="datetime7">
              <a:rPr lang="de-DE" smtClean="0">
                <a:solidFill>
                  <a:prstClr val="white"/>
                </a:solidFill>
              </a:rPr>
              <a:pPr/>
              <a:t>Jul-19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213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EB8D53E3-C2D9-4B1F-8715-01E89BCF3A80}" type="datetime7">
              <a:rPr lang="de-DE" smtClean="0">
                <a:solidFill>
                  <a:prstClr val="white"/>
                </a:solidFill>
              </a:rPr>
              <a:pPr/>
              <a:t>Jul-19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105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245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E60"/>
              </a:buClr>
              <a:defRPr>
                <a:latin typeface="Corbel" panose="020B0503020204020204" pitchFamily="34" charset="0"/>
              </a:defRPr>
            </a:lvl1pPr>
            <a:lvl2pPr>
              <a:buClr>
                <a:srgbClr val="002E60"/>
              </a:buClr>
              <a:defRPr>
                <a:latin typeface="Corbel" panose="020B0503020204020204" pitchFamily="34" charset="0"/>
              </a:defRPr>
            </a:lvl2pPr>
            <a:lvl3pPr>
              <a:buClr>
                <a:srgbClr val="002E60"/>
              </a:buClr>
              <a:defRPr>
                <a:latin typeface="Corbel" panose="020B0503020204020204" pitchFamily="34" charset="0"/>
              </a:defRPr>
            </a:lvl3pPr>
            <a:lvl4pPr>
              <a:buClr>
                <a:srgbClr val="002E60"/>
              </a:buClr>
              <a:defRPr>
                <a:latin typeface="Corbel" panose="020B0503020204020204" pitchFamily="34" charset="0"/>
              </a:defRPr>
            </a:lvl4pPr>
            <a:lvl5pPr>
              <a:buClr>
                <a:srgbClr val="002E60"/>
              </a:buCl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01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960C6CC5-D769-42EF-BD49-D7E5DE07B5D4}" type="datetime7">
              <a:rPr lang="de-DE" smtClean="0">
                <a:solidFill>
                  <a:prstClr val="black"/>
                </a:solidFill>
              </a:rPr>
              <a:pPr/>
              <a:t>Jul-19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black"/>
                </a:solidFill>
              </a:rPr>
              <a:pPr/>
              <a:t>‹Nr.›</a:t>
            </a:fld>
            <a:endParaRPr lang="de-AT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049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>
                <a:latin typeface="Corbel" panose="020B0503020204020204" pitchFamily="34" charset="0"/>
              </a:defRPr>
            </a:lvl1pPr>
            <a:lvl2pPr>
              <a:defRPr sz="2400">
                <a:latin typeface="Corbel" panose="020B0503020204020204" pitchFamily="34" charset="0"/>
              </a:defRPr>
            </a:lvl2pPr>
            <a:lvl3pPr>
              <a:defRPr sz="2000">
                <a:latin typeface="Corbel" panose="020B0503020204020204" pitchFamily="34" charset="0"/>
              </a:defRPr>
            </a:lvl3pPr>
            <a:lvl4pPr>
              <a:defRPr sz="1800">
                <a:latin typeface="Corbel" panose="020B0503020204020204" pitchFamily="34" charset="0"/>
              </a:defRPr>
            </a:lvl4pPr>
            <a:lvl5pPr>
              <a:defRPr sz="1800">
                <a:latin typeface="Corbel" panose="020B05030202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>
                <a:latin typeface="Corbel" panose="020B0503020204020204" pitchFamily="34" charset="0"/>
              </a:defRPr>
            </a:lvl1pPr>
            <a:lvl2pPr>
              <a:defRPr sz="2400">
                <a:latin typeface="Corbel" panose="020B0503020204020204" pitchFamily="34" charset="0"/>
              </a:defRPr>
            </a:lvl2pPr>
            <a:lvl3pPr>
              <a:defRPr sz="2000">
                <a:latin typeface="Corbel" panose="020B0503020204020204" pitchFamily="34" charset="0"/>
              </a:defRPr>
            </a:lvl3pPr>
            <a:lvl4pPr>
              <a:defRPr sz="1800">
                <a:latin typeface="Corbel" panose="020B0503020204020204" pitchFamily="34" charset="0"/>
              </a:defRPr>
            </a:lvl4pPr>
            <a:lvl5pPr>
              <a:defRPr sz="1800">
                <a:latin typeface="Corbel" panose="020B05030202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1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>
                <a:latin typeface="Corbel" panose="020B0503020204020204" pitchFamily="34" charset="0"/>
              </a:defRPr>
            </a:lvl1pPr>
            <a:lvl2pPr>
              <a:defRPr sz="2000">
                <a:latin typeface="Corbel" panose="020B0503020204020204" pitchFamily="34" charset="0"/>
              </a:defRPr>
            </a:lvl2pPr>
            <a:lvl3pPr>
              <a:defRPr sz="1800">
                <a:latin typeface="Corbel" panose="020B0503020204020204" pitchFamily="34" charset="0"/>
              </a:defRPr>
            </a:lvl3pPr>
            <a:lvl4pPr>
              <a:defRPr sz="1600">
                <a:latin typeface="Corbel" panose="020B0503020204020204" pitchFamily="34" charset="0"/>
              </a:defRPr>
            </a:lvl4pPr>
            <a:lvl5pPr>
              <a:defRPr sz="1600">
                <a:latin typeface="Corbel" panose="020B0503020204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>
                <a:latin typeface="Corbel" panose="020B0503020204020204" pitchFamily="34" charset="0"/>
              </a:defRPr>
            </a:lvl1pPr>
            <a:lvl2pPr>
              <a:defRPr sz="2000">
                <a:latin typeface="Corbel" panose="020B0503020204020204" pitchFamily="34" charset="0"/>
              </a:defRPr>
            </a:lvl2pPr>
            <a:lvl3pPr>
              <a:defRPr sz="1800">
                <a:latin typeface="Corbel" panose="020B0503020204020204" pitchFamily="34" charset="0"/>
              </a:defRPr>
            </a:lvl3pPr>
            <a:lvl4pPr>
              <a:defRPr sz="1600">
                <a:latin typeface="Corbel" panose="020B0503020204020204" pitchFamily="34" charset="0"/>
              </a:defRPr>
            </a:lvl4pPr>
            <a:lvl5pPr>
              <a:defRPr sz="1600">
                <a:latin typeface="Corbel" panose="020B0503020204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3E642AE0-FABF-494C-8114-6678CC27F463}" type="datetime7">
              <a:rPr lang="de-DE" smtClean="0">
                <a:solidFill>
                  <a:prstClr val="white"/>
                </a:solidFill>
              </a:rPr>
              <a:pPr/>
              <a:t>Jul-19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177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79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46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>
                <a:latin typeface="Corbel" panose="020B0503020204020204" pitchFamily="34" charset="0"/>
              </a:defRPr>
            </a:lvl1pPr>
            <a:lvl2pPr>
              <a:defRPr sz="2800">
                <a:latin typeface="Corbel" panose="020B0503020204020204" pitchFamily="34" charset="0"/>
              </a:defRPr>
            </a:lvl2pPr>
            <a:lvl3pPr>
              <a:defRPr sz="2400">
                <a:latin typeface="Corbel" panose="020B0503020204020204" pitchFamily="34" charset="0"/>
              </a:defRPr>
            </a:lvl3pPr>
            <a:lvl4pPr>
              <a:defRPr sz="2000">
                <a:latin typeface="Corbel" panose="020B0503020204020204" pitchFamily="34" charset="0"/>
              </a:defRPr>
            </a:lvl4pPr>
            <a:lvl5pPr>
              <a:defRPr sz="2000">
                <a:latin typeface="Corbel" panose="020B05030202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>
                <a:latin typeface="Corbel" panose="020B0503020204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69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F612-187A-48BF-B5EE-AA4BEE289BC1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94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189BC4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56921" y="6641176"/>
            <a:ext cx="12385376" cy="460232"/>
          </a:xfrm>
          <a:prstGeom prst="rect">
            <a:avLst/>
          </a:prstGeom>
          <a:solidFill>
            <a:srgbClr val="002E60"/>
          </a:solidFill>
          <a:ln>
            <a:solidFill>
              <a:srgbClr val="002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6350496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Test </a:t>
            </a:r>
            <a:r>
              <a:rPr lang="en-US" dirty="0" err="1" smtClean="0"/>
              <a:t>wie</a:t>
            </a:r>
            <a:r>
              <a:rPr lang="en-US" dirty="0" smtClean="0"/>
              <a:t> der </a:t>
            </a:r>
            <a:r>
              <a:rPr lang="en-US" dirty="0" err="1" smtClean="0"/>
              <a:t>zweizeiliger</a:t>
            </a:r>
            <a:r>
              <a:rPr lang="en-US" dirty="0" smtClean="0"/>
              <a:t>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00808"/>
            <a:ext cx="10972800" cy="477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1484784"/>
            <a:ext cx="12336695" cy="163635"/>
          </a:xfrm>
          <a:prstGeom prst="rect">
            <a:avLst/>
          </a:prstGeom>
          <a:solidFill>
            <a:srgbClr val="002E60"/>
          </a:solidFill>
          <a:ln>
            <a:solidFill>
              <a:srgbClr val="002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28448" y="6597352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105" y="602506"/>
            <a:ext cx="1797086" cy="59491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108" y="483847"/>
            <a:ext cx="1334952" cy="68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7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rgbClr val="189BC4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5ywje44-tg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hyperlink" Target="https://www.youtube.com/watch?v=MX2N8uATfz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754659" y="1189525"/>
            <a:ext cx="8913341" cy="1470025"/>
          </a:xfrm>
        </p:spPr>
        <p:txBody>
          <a:bodyPr>
            <a:noAutofit/>
          </a:bodyPr>
          <a:lstStyle/>
          <a:p>
            <a:pPr algn="ctr"/>
            <a:r>
              <a:rPr lang="de-AT" sz="2800" b="1" dirty="0" smtClean="0"/>
              <a:t>Podiumsdiskussion „Green </a:t>
            </a:r>
            <a:r>
              <a:rPr lang="de-AT" sz="2800" b="1" dirty="0" err="1" smtClean="0"/>
              <a:t>Logistics</a:t>
            </a:r>
            <a:r>
              <a:rPr lang="de-AT" sz="2800" b="1" dirty="0" smtClean="0"/>
              <a:t>“</a:t>
            </a:r>
            <a:endParaRPr lang="de-AT" sz="2800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965376" y="2301362"/>
            <a:ext cx="6400800" cy="1752600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85" y="4053962"/>
            <a:ext cx="2110795" cy="698766"/>
          </a:xfrm>
          <a:prstGeom prst="rect">
            <a:avLst/>
          </a:prstGeom>
        </p:spPr>
      </p:pic>
      <p:pic>
        <p:nvPicPr>
          <p:cNvPr id="12" name="Picture 2" descr="C:\Users\p41662\AppData\Local\Microsoft\Windows\Temporary Internet Files\Content.Outlook\VDWGJMU4\REWWay (2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552" y="4160420"/>
            <a:ext cx="1910207" cy="4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300" y="4994656"/>
            <a:ext cx="1334952" cy="68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7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8287265" cy="990600"/>
          </a:xfrm>
        </p:spPr>
        <p:txBody>
          <a:bodyPr>
            <a:normAutofit/>
          </a:bodyPr>
          <a:lstStyle/>
          <a:p>
            <a:r>
              <a:rPr lang="de-AT" b="1" dirty="0" smtClean="0"/>
              <a:t>Szenario</a:t>
            </a:r>
            <a:r>
              <a:rPr lang="de-AT" sz="2400" dirty="0" smtClean="0"/>
              <a:t/>
            </a:r>
            <a:br>
              <a:rPr lang="de-AT" sz="2400" dirty="0" smtClean="0"/>
            </a:br>
            <a:r>
              <a:rPr lang="de-AT" sz="2400" dirty="0" smtClean="0"/>
              <a:t>Podiumsdiskussion Green </a:t>
            </a:r>
            <a:r>
              <a:rPr lang="de-AT" sz="2400" dirty="0" err="1" smtClean="0"/>
              <a:t>Logistics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</a:pPr>
            <a:endParaRPr lang="de-AT" sz="200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Nachhaltigkeit </a:t>
            </a:r>
            <a:r>
              <a:rPr lang="de-AT" sz="2000" dirty="0">
                <a:solidFill>
                  <a:schemeClr val="tx1"/>
                </a:solidFill>
              </a:rPr>
              <a:t>wird in allen Bereichen des Lebens immer wichtiger, so auch in der Logistik und beim </a:t>
            </a:r>
            <a:r>
              <a:rPr lang="de-AT" sz="2000" dirty="0" smtClean="0">
                <a:solidFill>
                  <a:schemeClr val="tx1"/>
                </a:solidFill>
              </a:rPr>
              <a:t>Transport.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</a:pPr>
            <a:endParaRPr lang="de-AT" sz="200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Aufgrund </a:t>
            </a:r>
            <a:r>
              <a:rPr lang="de-AT" sz="2000" dirty="0">
                <a:solidFill>
                  <a:schemeClr val="tx1"/>
                </a:solidFill>
              </a:rPr>
              <a:t>der Aktualität des Themas findet eine Konferenz </a:t>
            </a:r>
            <a:r>
              <a:rPr lang="de-AT" sz="2000" dirty="0" smtClean="0">
                <a:solidFill>
                  <a:schemeClr val="tx1"/>
                </a:solidFill>
              </a:rPr>
              <a:t>über „</a:t>
            </a:r>
            <a:r>
              <a:rPr lang="de-AT" sz="2000" b="1" dirty="0">
                <a:solidFill>
                  <a:srgbClr val="189BC4"/>
                </a:solidFill>
              </a:rPr>
              <a:t>Green </a:t>
            </a:r>
            <a:r>
              <a:rPr lang="de-AT" sz="2000" b="1" dirty="0" err="1">
                <a:solidFill>
                  <a:srgbClr val="189BC4"/>
                </a:solidFill>
              </a:rPr>
              <a:t>Logistics</a:t>
            </a:r>
            <a:r>
              <a:rPr lang="de-AT" sz="2000" dirty="0">
                <a:solidFill>
                  <a:schemeClr val="tx1"/>
                </a:solidFill>
              </a:rPr>
              <a:t>“ mit einer Podiumsdiskussion von </a:t>
            </a:r>
            <a:r>
              <a:rPr lang="de-AT" sz="2000" dirty="0" err="1">
                <a:solidFill>
                  <a:schemeClr val="tx1"/>
                </a:solidFill>
              </a:rPr>
              <a:t>ExpertInnen</a:t>
            </a:r>
            <a:r>
              <a:rPr lang="de-AT" sz="2000" dirty="0">
                <a:solidFill>
                  <a:schemeClr val="tx1"/>
                </a:solidFill>
              </a:rPr>
              <a:t> </a:t>
            </a:r>
            <a:r>
              <a:rPr lang="de-AT" sz="2000" dirty="0" smtClean="0">
                <a:solidFill>
                  <a:schemeClr val="tx1"/>
                </a:solidFill>
              </a:rPr>
              <a:t>statt.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</a:pPr>
            <a:endParaRPr lang="de-AT" sz="200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Neben </a:t>
            </a:r>
            <a:r>
              <a:rPr lang="de-AT" sz="2000" b="1" dirty="0">
                <a:solidFill>
                  <a:srgbClr val="189BC4"/>
                </a:solidFill>
              </a:rPr>
              <a:t>Green </a:t>
            </a:r>
            <a:r>
              <a:rPr lang="de-AT" sz="2000" b="1" dirty="0" err="1" smtClean="0">
                <a:solidFill>
                  <a:srgbClr val="189BC4"/>
                </a:solidFill>
              </a:rPr>
              <a:t>Logistics</a:t>
            </a:r>
            <a:r>
              <a:rPr lang="de-AT" sz="2000" b="1" dirty="0" smtClean="0">
                <a:solidFill>
                  <a:srgbClr val="189BC4"/>
                </a:solidFill>
              </a:rPr>
              <a:t> </a:t>
            </a:r>
            <a:r>
              <a:rPr lang="de-AT" sz="2000" dirty="0" smtClean="0">
                <a:solidFill>
                  <a:schemeClr val="tx1"/>
                </a:solidFill>
              </a:rPr>
              <a:t>wird </a:t>
            </a:r>
            <a:r>
              <a:rPr lang="de-AT" sz="2000" dirty="0">
                <a:solidFill>
                  <a:schemeClr val="tx1"/>
                </a:solidFill>
              </a:rPr>
              <a:t>auch der Zusammenhang </a:t>
            </a:r>
            <a:r>
              <a:rPr lang="de-AT" sz="2000" dirty="0" smtClean="0">
                <a:solidFill>
                  <a:schemeClr val="tx1"/>
                </a:solidFill>
              </a:rPr>
              <a:t>mit dem </a:t>
            </a:r>
            <a:r>
              <a:rPr lang="de-AT" sz="2000" dirty="0">
                <a:solidFill>
                  <a:schemeClr val="tx1"/>
                </a:solidFill>
              </a:rPr>
              <a:t>Binnenschiff als eine umweltfreundliche </a:t>
            </a:r>
            <a:r>
              <a:rPr lang="de-AT" sz="2000" dirty="0" smtClean="0">
                <a:solidFill>
                  <a:schemeClr val="tx1"/>
                </a:solidFill>
              </a:rPr>
              <a:t>Transportalternative </a:t>
            </a:r>
            <a:r>
              <a:rPr lang="de-AT" sz="2000" dirty="0">
                <a:solidFill>
                  <a:schemeClr val="tx1"/>
                </a:solidFill>
              </a:rPr>
              <a:t>diskutiert</a:t>
            </a:r>
            <a:r>
              <a:rPr lang="de-AT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</a:pPr>
            <a:endParaRPr lang="de-AT" sz="200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Ihr seid </a:t>
            </a:r>
            <a:r>
              <a:rPr lang="de-AT" sz="2000" dirty="0" err="1" smtClean="0">
                <a:solidFill>
                  <a:schemeClr val="tx1"/>
                </a:solidFill>
              </a:rPr>
              <a:t>ExpertInnen</a:t>
            </a:r>
            <a:r>
              <a:rPr lang="de-AT" sz="2000" dirty="0" smtClean="0">
                <a:solidFill>
                  <a:schemeClr val="tx1"/>
                </a:solidFill>
              </a:rPr>
              <a:t>, die an der Podiumsdiskussion teilnehmen und repräsentiert die einzelnen Verkehrsträger.</a:t>
            </a:r>
            <a:endParaRPr lang="de-AT" sz="20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2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Green </a:t>
            </a:r>
            <a:r>
              <a:rPr lang="de-AT" dirty="0" err="1" smtClean="0"/>
              <a:t>Logistics</a:t>
            </a:r>
            <a:r>
              <a:rPr lang="de-AT" dirty="0" smtClean="0"/>
              <a:t>?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3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2794" y="1787125"/>
            <a:ext cx="4724400" cy="1337411"/>
          </a:xfrm>
          <a:prstGeom prst="rect">
            <a:avLst/>
          </a:prstGeom>
          <a:ln w="28575">
            <a:solidFill>
              <a:srgbClr val="189BC4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b="1" dirty="0" smtClean="0">
                <a:latin typeface="Corbel" panose="020B0503020204020204" pitchFamily="34" charset="0"/>
              </a:rPr>
              <a:t>„Green </a:t>
            </a:r>
            <a:r>
              <a:rPr lang="de-AT" b="1" dirty="0" err="1">
                <a:latin typeface="Corbel" panose="020B0503020204020204" pitchFamily="34" charset="0"/>
              </a:rPr>
              <a:t>L</a:t>
            </a:r>
            <a:r>
              <a:rPr lang="de-AT" b="1" dirty="0" err="1" smtClean="0">
                <a:latin typeface="Corbel" panose="020B0503020204020204" pitchFamily="34" charset="0"/>
              </a:rPr>
              <a:t>ogistics</a:t>
            </a:r>
            <a:r>
              <a:rPr lang="de-AT" b="1" dirty="0" smtClean="0">
                <a:latin typeface="Corbel" panose="020B0503020204020204" pitchFamily="34" charset="0"/>
              </a:rPr>
              <a:t> </a:t>
            </a:r>
            <a:r>
              <a:rPr lang="de-AT" b="1" dirty="0">
                <a:latin typeface="Corbel" panose="020B0503020204020204" pitchFamily="34" charset="0"/>
              </a:rPr>
              <a:t>ist ein Logistikkonzept, welches den Anspruch an die Logistik hat  umweltfreundlich und sozialverträglich sowie finanziell tragbar zu sein</a:t>
            </a:r>
            <a:r>
              <a:rPr lang="en-US" b="1" dirty="0" smtClean="0">
                <a:latin typeface="Corbel" panose="020B0503020204020204" pitchFamily="34" charset="0"/>
              </a:rPr>
              <a:t>.” </a:t>
            </a:r>
            <a:r>
              <a:rPr lang="en-US" sz="1400" dirty="0" smtClean="0">
                <a:latin typeface="Corbel" panose="020B0503020204020204" pitchFamily="34" charset="0"/>
              </a:rPr>
              <a:t>Rituray Saroha (2014)</a:t>
            </a:r>
            <a:endParaRPr lang="en-US" sz="1400" dirty="0">
              <a:latin typeface="Corbel" panose="020B0503020204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01930"/>
              </p:ext>
            </p:extLst>
          </p:nvPr>
        </p:nvGraphicFramePr>
        <p:xfrm>
          <a:off x="4759367" y="2666437"/>
          <a:ext cx="6888649" cy="4003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9615" y="549992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-"/>
            </a:pPr>
            <a:r>
              <a:rPr lang="de-AT" dirty="0" smtClean="0">
                <a:latin typeface="Corbel" panose="020B0503020204020204" pitchFamily="34" charset="0"/>
              </a:rPr>
              <a:t>Bewusstsein</a:t>
            </a:r>
          </a:p>
          <a:p>
            <a:pPr marL="285750" indent="-285750">
              <a:buFontTx/>
              <a:buChar char="-"/>
            </a:pPr>
            <a:r>
              <a:rPr lang="de-AT" dirty="0" smtClean="0">
                <a:latin typeface="Corbel" panose="020B0503020204020204" pitchFamily="34" charset="0"/>
              </a:rPr>
              <a:t>Lebensqualität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3230" y="184506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-"/>
            </a:pPr>
            <a:r>
              <a:rPr lang="de-AT" dirty="0" smtClean="0">
                <a:latin typeface="Corbel" panose="020B0503020204020204" pitchFamily="34" charset="0"/>
              </a:rPr>
              <a:t>Kosten</a:t>
            </a:r>
          </a:p>
          <a:p>
            <a:pPr marL="285750" indent="-285750">
              <a:buFontTx/>
              <a:buChar char="-"/>
            </a:pPr>
            <a:r>
              <a:rPr lang="de-AT" dirty="0" smtClean="0">
                <a:latin typeface="Corbel" panose="020B0503020204020204" pitchFamily="34" charset="0"/>
              </a:rPr>
              <a:t>Unproduktivität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24262" y="4336373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-"/>
            </a:pPr>
            <a:r>
              <a:rPr lang="de-AT" dirty="0" smtClean="0">
                <a:latin typeface="Corbel" panose="020B0503020204020204" pitchFamily="34" charset="0"/>
              </a:rPr>
              <a:t>Emissionen</a:t>
            </a:r>
          </a:p>
          <a:p>
            <a:pPr marL="285750" indent="-285750">
              <a:buFontTx/>
              <a:buChar char="-"/>
            </a:pPr>
            <a:r>
              <a:rPr lang="de-AT" dirty="0" smtClean="0">
                <a:latin typeface="Corbel" panose="020B0503020204020204" pitchFamily="34" charset="0"/>
              </a:rPr>
              <a:t>Ressourcen-</a:t>
            </a:r>
            <a:br>
              <a:rPr lang="de-AT" dirty="0" smtClean="0">
                <a:latin typeface="Corbel" panose="020B0503020204020204" pitchFamily="34" charset="0"/>
              </a:rPr>
            </a:br>
            <a:r>
              <a:rPr lang="de-AT" dirty="0" smtClean="0">
                <a:latin typeface="Corbel" panose="020B0503020204020204" pitchFamily="34" charset="0"/>
              </a:rPr>
              <a:t>verbrauch</a:t>
            </a:r>
          </a:p>
        </p:txBody>
      </p:sp>
      <p:sp>
        <p:nvSpPr>
          <p:cNvPr id="10" name="Up Arrow 9"/>
          <p:cNvSpPr/>
          <p:nvPr/>
        </p:nvSpPr>
        <p:spPr>
          <a:xfrm>
            <a:off x="3690459" y="5389300"/>
            <a:ext cx="432048" cy="756955"/>
          </a:xfrm>
          <a:prstGeom prst="upArrow">
            <a:avLst/>
          </a:prstGeom>
          <a:solidFill>
            <a:srgbClr val="227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AT" dirty="0">
              <a:solidFill>
                <a:schemeClr val="accent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9106853" y="1854617"/>
            <a:ext cx="341412" cy="756955"/>
          </a:xfrm>
          <a:prstGeom prst="downArrow">
            <a:avLst/>
          </a:prstGeom>
          <a:solidFill>
            <a:srgbClr val="227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AT" dirty="0"/>
          </a:p>
        </p:txBody>
      </p:sp>
      <p:sp>
        <p:nvSpPr>
          <p:cNvPr id="12" name="Down Arrow 11"/>
          <p:cNvSpPr/>
          <p:nvPr/>
        </p:nvSpPr>
        <p:spPr>
          <a:xfrm>
            <a:off x="11763242" y="4410962"/>
            <a:ext cx="341412" cy="756955"/>
          </a:xfrm>
          <a:prstGeom prst="downArrow">
            <a:avLst/>
          </a:prstGeom>
          <a:solidFill>
            <a:srgbClr val="227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AT" dirty="0"/>
          </a:p>
        </p:txBody>
      </p:sp>
      <p:sp>
        <p:nvSpPr>
          <p:cNvPr id="13" name="Textfeld 12"/>
          <p:cNvSpPr txBox="1"/>
          <p:nvPr/>
        </p:nvSpPr>
        <p:spPr>
          <a:xfrm>
            <a:off x="11235640" y="6414565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Corbel" panose="020B0503020204020204" pitchFamily="34" charset="0"/>
              </a:rPr>
              <a:t>Quelle: </a:t>
            </a:r>
            <a:r>
              <a:rPr lang="de-DE" sz="800" dirty="0" smtClean="0">
                <a:latin typeface="Corbel" panose="020B0503020204020204" pitchFamily="34" charset="0"/>
              </a:rPr>
              <a:t>diverse</a:t>
            </a:r>
            <a:endParaRPr lang="de-AT" sz="800" dirty="0">
              <a:latin typeface="Corbel" panose="020B0503020204020204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12794" y="3642015"/>
            <a:ext cx="4050241" cy="1214421"/>
          </a:xfrm>
          <a:prstGeom prst="rect">
            <a:avLst/>
          </a:prstGeom>
          <a:ln w="28575">
            <a:solidFill>
              <a:srgbClr val="189BC4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>
                <a:latin typeface="Corbel" panose="020B0503020204020204" pitchFamily="34" charset="0"/>
              </a:rPr>
              <a:t>Zwei Videos, die Green </a:t>
            </a:r>
            <a:r>
              <a:rPr lang="de-AT" dirty="0" err="1" smtClean="0">
                <a:latin typeface="Corbel" panose="020B0503020204020204" pitchFamily="34" charset="0"/>
              </a:rPr>
              <a:t>Logistics</a:t>
            </a:r>
            <a:r>
              <a:rPr lang="de-AT" dirty="0" smtClean="0">
                <a:latin typeface="Corbel" panose="020B0503020204020204" pitchFamily="34" charset="0"/>
              </a:rPr>
              <a:t> näher erklären findet ihr auf YouTube unter:</a:t>
            </a:r>
          </a:p>
          <a:p>
            <a:r>
              <a:rPr lang="de-AT" sz="1400" dirty="0">
                <a:solidFill>
                  <a:srgbClr val="FF0000"/>
                </a:solidFill>
                <a:hlinkClick r:id="rId8"/>
              </a:rPr>
              <a:t>https://</a:t>
            </a:r>
            <a:r>
              <a:rPr lang="de-AT" sz="1400" dirty="0" smtClean="0">
                <a:solidFill>
                  <a:srgbClr val="FF0000"/>
                </a:solidFill>
                <a:hlinkClick r:id="rId8"/>
              </a:rPr>
              <a:t>www.youtube.com/watch?v=E5ywje44-tg</a:t>
            </a:r>
            <a:endParaRPr lang="de-AT" sz="1400" dirty="0" smtClean="0">
              <a:solidFill>
                <a:srgbClr val="FF0000"/>
              </a:solidFill>
            </a:endParaRPr>
          </a:p>
          <a:p>
            <a:r>
              <a:rPr lang="de-AT" sz="1400" dirty="0" smtClean="0">
                <a:solidFill>
                  <a:srgbClr val="FF0000"/>
                </a:solidFill>
                <a:hlinkClick r:id="rId9"/>
              </a:rPr>
              <a:t>https</a:t>
            </a:r>
            <a:r>
              <a:rPr lang="de-AT" sz="1400" dirty="0">
                <a:solidFill>
                  <a:srgbClr val="FF0000"/>
                </a:solidFill>
                <a:hlinkClick r:id="rId9"/>
              </a:rPr>
              <a:t>://</a:t>
            </a:r>
            <a:r>
              <a:rPr lang="de-AT" sz="1400" dirty="0" smtClean="0">
                <a:solidFill>
                  <a:srgbClr val="FF0000"/>
                </a:solidFill>
                <a:hlinkClick r:id="rId9"/>
              </a:rPr>
              <a:t>www.youtube.com/watch?v=MX2N8uATfzs</a:t>
            </a:r>
            <a:endParaRPr lang="de-AT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7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8213124" cy="990600"/>
          </a:xfrm>
        </p:spPr>
        <p:txBody>
          <a:bodyPr>
            <a:normAutofit/>
          </a:bodyPr>
          <a:lstStyle/>
          <a:p>
            <a:r>
              <a:rPr lang="de-AT" b="1" dirty="0" smtClean="0"/>
              <a:t>Vorgehensweise</a:t>
            </a:r>
            <a:r>
              <a:rPr lang="de-AT" sz="2400" dirty="0"/>
              <a:t/>
            </a:r>
            <a:br>
              <a:rPr lang="de-AT" sz="2400" dirty="0"/>
            </a:br>
            <a:r>
              <a:rPr lang="de-AT" sz="2400" dirty="0" smtClean="0"/>
              <a:t>Podiumsdiskussion Green </a:t>
            </a:r>
            <a:r>
              <a:rPr lang="de-AT" sz="2400" dirty="0" err="1" smtClean="0"/>
              <a:t>Logistics</a:t>
            </a:r>
            <a:endParaRPr lang="de-AT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4</a:t>
            </a:fld>
            <a:endParaRPr lang="de-AT" dirty="0">
              <a:solidFill>
                <a:prstClr val="white"/>
              </a:solidFill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698284063"/>
              </p:ext>
            </p:extLst>
          </p:nvPr>
        </p:nvGraphicFramePr>
        <p:xfrm>
          <a:off x="609600" y="1773133"/>
          <a:ext cx="10816283" cy="4613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01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8287265" cy="990600"/>
          </a:xfrm>
        </p:spPr>
        <p:txBody>
          <a:bodyPr>
            <a:normAutofit/>
          </a:bodyPr>
          <a:lstStyle/>
          <a:p>
            <a:r>
              <a:rPr lang="de-AT" b="1" dirty="0" smtClean="0"/>
              <a:t>Rollenverteilung</a:t>
            </a:r>
            <a:r>
              <a:rPr lang="de-AT" dirty="0"/>
              <a:t/>
            </a:r>
            <a:br>
              <a:rPr lang="de-AT" dirty="0"/>
            </a:br>
            <a:r>
              <a:rPr lang="de-AT" sz="2400" dirty="0"/>
              <a:t>P</a:t>
            </a:r>
            <a:r>
              <a:rPr lang="de-AT" sz="2400" dirty="0" smtClean="0"/>
              <a:t>odiumsdiskussion Green </a:t>
            </a:r>
            <a:r>
              <a:rPr lang="de-AT" sz="2400" dirty="0" err="1" smtClean="0"/>
              <a:t>Logistics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buNone/>
            </a:pPr>
            <a:endParaRPr lang="de-DE" sz="2000" b="1" dirty="0" smtClean="0">
              <a:solidFill>
                <a:srgbClr val="189BC4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de-DE" sz="2000" b="1" dirty="0" smtClean="0">
                <a:solidFill>
                  <a:srgbClr val="189BC4"/>
                </a:solidFill>
              </a:rPr>
              <a:t>Mögliche Rollen:</a:t>
            </a:r>
          </a:p>
          <a:p>
            <a:pPr marL="715963" lvl="0" indent="-354013">
              <a:buClr>
                <a:srgbClr val="189BC4"/>
              </a:buClr>
              <a:buFont typeface="+mj-lt"/>
              <a:buAutoNum type="arabicParenBoth"/>
            </a:pPr>
            <a:r>
              <a:rPr lang="de-AT" sz="2000" dirty="0" err="1" smtClean="0">
                <a:solidFill>
                  <a:schemeClr val="tx1"/>
                </a:solidFill>
              </a:rPr>
              <a:t>ModeratorIn</a:t>
            </a:r>
            <a:endParaRPr lang="de-AT" sz="2000" dirty="0">
              <a:solidFill>
                <a:schemeClr val="tx1"/>
              </a:solidFill>
            </a:endParaRPr>
          </a:p>
          <a:p>
            <a:pPr marL="715963" lvl="0" indent="-354013">
              <a:buClr>
                <a:srgbClr val="189BC4"/>
              </a:buClr>
              <a:buFont typeface="+mj-lt"/>
              <a:buAutoNum type="arabicParenBoth"/>
            </a:pPr>
            <a:r>
              <a:rPr lang="de-AT" sz="2000" dirty="0" err="1" smtClean="0">
                <a:solidFill>
                  <a:schemeClr val="tx1"/>
                </a:solidFill>
              </a:rPr>
              <a:t>ExpertIn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>
                <a:solidFill>
                  <a:schemeClr val="tx1"/>
                </a:solidFill>
              </a:rPr>
              <a:t>Straßenverkehr</a:t>
            </a:r>
          </a:p>
          <a:p>
            <a:pPr marL="715963" lvl="0" indent="-354013">
              <a:buClr>
                <a:srgbClr val="189BC4"/>
              </a:buClr>
              <a:buFont typeface="+mj-lt"/>
              <a:buAutoNum type="arabicParenBoth"/>
            </a:pPr>
            <a:r>
              <a:rPr lang="de-AT" sz="2000" dirty="0" err="1" smtClean="0">
                <a:solidFill>
                  <a:schemeClr val="tx1"/>
                </a:solidFill>
              </a:rPr>
              <a:t>ExpertIn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>
                <a:solidFill>
                  <a:schemeClr val="tx1"/>
                </a:solidFill>
              </a:rPr>
              <a:t>Schienenverkehr</a:t>
            </a:r>
          </a:p>
          <a:p>
            <a:pPr marL="715963" lvl="0" indent="-354013">
              <a:buClr>
                <a:srgbClr val="189BC4"/>
              </a:buClr>
              <a:buFont typeface="+mj-lt"/>
              <a:buAutoNum type="arabicParenBoth"/>
            </a:pPr>
            <a:r>
              <a:rPr lang="de-AT" sz="2000" dirty="0" err="1" smtClean="0">
                <a:solidFill>
                  <a:schemeClr val="tx1"/>
                </a:solidFill>
              </a:rPr>
              <a:t>ExpertIn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>
                <a:solidFill>
                  <a:schemeClr val="tx1"/>
                </a:solidFill>
              </a:rPr>
              <a:t>Binnenschifffahrt</a:t>
            </a:r>
          </a:p>
          <a:p>
            <a:pPr marL="715963" lvl="0" indent="-354013">
              <a:buClr>
                <a:srgbClr val="189BC4"/>
              </a:buClr>
              <a:buFont typeface="+mj-lt"/>
              <a:buAutoNum type="arabicParenBoth"/>
            </a:pPr>
            <a:r>
              <a:rPr lang="de-AT" sz="2000" dirty="0" err="1" smtClean="0">
                <a:solidFill>
                  <a:schemeClr val="tx1"/>
                </a:solidFill>
              </a:rPr>
              <a:t>ExpertIn</a:t>
            </a:r>
            <a:r>
              <a:rPr lang="de-AT" sz="2000" dirty="0" smtClean="0">
                <a:solidFill>
                  <a:schemeClr val="tx1"/>
                </a:solidFill>
              </a:rPr>
              <a:t> </a:t>
            </a:r>
            <a:r>
              <a:rPr lang="de-AT" sz="2000" dirty="0">
                <a:solidFill>
                  <a:schemeClr val="tx1"/>
                </a:solidFill>
              </a:rPr>
              <a:t>Flugverkehr</a:t>
            </a:r>
          </a:p>
          <a:p>
            <a:pPr marL="0" lvl="0" indent="0">
              <a:spcBef>
                <a:spcPts val="600"/>
              </a:spcBef>
              <a:buNone/>
            </a:pPr>
            <a:endParaRPr lang="de-DE" sz="2000" dirty="0" smtClean="0">
              <a:solidFill>
                <a:schemeClr val="tx1"/>
              </a:solidFill>
            </a:endParaRPr>
          </a:p>
          <a:p>
            <a:pPr marL="0" lvl="0" indent="0" algn="just">
              <a:spcBef>
                <a:spcPts val="600"/>
              </a:spcBef>
              <a:buNone/>
            </a:pPr>
            <a:endParaRPr lang="de-DE" sz="2000" dirty="0">
              <a:solidFill>
                <a:schemeClr val="tx1"/>
              </a:solidFill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Jede </a:t>
            </a:r>
            <a:r>
              <a:rPr lang="de-AT" sz="2000" dirty="0">
                <a:solidFill>
                  <a:schemeClr val="tx1"/>
                </a:solidFill>
              </a:rPr>
              <a:t>Gruppe bereitet gemeinsam </a:t>
            </a:r>
            <a:r>
              <a:rPr lang="de-AT" sz="2000" b="1" dirty="0">
                <a:solidFill>
                  <a:srgbClr val="189BC4"/>
                </a:solidFill>
              </a:rPr>
              <a:t>Argumente</a:t>
            </a:r>
            <a:r>
              <a:rPr lang="de-AT" sz="2000" dirty="0">
                <a:solidFill>
                  <a:schemeClr val="tx1"/>
                </a:solidFill>
              </a:rPr>
              <a:t> und </a:t>
            </a:r>
            <a:r>
              <a:rPr lang="de-AT" sz="2000" b="1" dirty="0">
                <a:solidFill>
                  <a:srgbClr val="189BC4"/>
                </a:solidFill>
              </a:rPr>
              <a:t>Inputs</a:t>
            </a:r>
            <a:r>
              <a:rPr lang="de-AT" sz="2000" dirty="0">
                <a:solidFill>
                  <a:schemeClr val="tx1"/>
                </a:solidFill>
              </a:rPr>
              <a:t> passend zu der ihnen zugewiesenen Rolle für die Diskussion vor. Welches Gruppenmitglied, die Gruppe in der Diskussion vertritt wird per </a:t>
            </a:r>
            <a:r>
              <a:rPr lang="de-AT" sz="2000" b="1" dirty="0">
                <a:solidFill>
                  <a:srgbClr val="189BC4"/>
                </a:solidFill>
              </a:rPr>
              <a:t>Zufallsprinzip</a:t>
            </a:r>
            <a:r>
              <a:rPr lang="de-AT" sz="2000" dirty="0">
                <a:solidFill>
                  <a:schemeClr val="tx1"/>
                </a:solidFill>
              </a:rPr>
              <a:t>, also durch losen entschieden.</a:t>
            </a:r>
          </a:p>
          <a:p>
            <a:pPr marL="0" lvl="0" indent="0">
              <a:spcBef>
                <a:spcPts val="600"/>
              </a:spcBef>
              <a:buNone/>
            </a:pPr>
            <a:endParaRPr lang="de-DE" sz="1800" dirty="0" smtClean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5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26" y="1700808"/>
            <a:ext cx="4647676" cy="337319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8308345" y="4966282"/>
            <a:ext cx="21912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smtClean="0">
                <a:latin typeface="Corbel" panose="020B0503020204020204" pitchFamily="34" charset="0"/>
              </a:rPr>
              <a:t>Bildquelle: </a:t>
            </a:r>
            <a:r>
              <a:rPr lang="de-AT" sz="800" dirty="0" err="1" smtClean="0">
                <a:latin typeface="Corbel" panose="020B0503020204020204" pitchFamily="34" charset="0"/>
              </a:rPr>
              <a:t>pixabay</a:t>
            </a:r>
            <a:endParaRPr lang="de-AT" sz="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Vorbereitung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sz="2400" dirty="0" smtClean="0"/>
              <a:t>Podiumsdiskussion Green </a:t>
            </a:r>
            <a:r>
              <a:rPr lang="de-AT" sz="2400" dirty="0" err="1" smtClean="0"/>
              <a:t>Logistics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6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189BC4"/>
              </a:buClr>
            </a:pPr>
            <a:r>
              <a:rPr lang="de-AT" sz="2000" dirty="0" smtClean="0">
                <a:solidFill>
                  <a:schemeClr val="tx1"/>
                </a:solidFill>
              </a:rPr>
              <a:t>Vorbereitungszeit 45-60 Minuten</a:t>
            </a:r>
          </a:p>
          <a:p>
            <a:pPr>
              <a:buClr>
                <a:srgbClr val="189BC4"/>
              </a:buClr>
            </a:pPr>
            <a:r>
              <a:rPr lang="de-AT" sz="2000" dirty="0" smtClean="0">
                <a:solidFill>
                  <a:schemeClr val="tx1"/>
                </a:solidFill>
              </a:rPr>
              <a:t>Hier ein paar kurze Anregungen zu den einzelnen Rollen:</a:t>
            </a:r>
          </a:p>
          <a:p>
            <a:endParaRPr lang="de-AT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05946"/>
              </p:ext>
            </p:extLst>
          </p:nvPr>
        </p:nvGraphicFramePr>
        <p:xfrm>
          <a:off x="700214" y="2815336"/>
          <a:ext cx="10882186" cy="369874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5441093">
                  <a:extLst>
                    <a:ext uri="{9D8B030D-6E8A-4147-A177-3AD203B41FA5}">
                      <a16:colId xmlns:a16="http://schemas.microsoft.com/office/drawing/2014/main" val="1876982067"/>
                    </a:ext>
                  </a:extLst>
                </a:gridCol>
                <a:gridCol w="5441093">
                  <a:extLst>
                    <a:ext uri="{9D8B030D-6E8A-4147-A177-3AD203B41FA5}">
                      <a16:colId xmlns:a16="http://schemas.microsoft.com/office/drawing/2014/main" val="3511486970"/>
                    </a:ext>
                  </a:extLst>
                </a:gridCol>
              </a:tblGrid>
              <a:tr h="231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Corbel" panose="020B0503020204020204" pitchFamily="34" charset="0"/>
                        </a:rPr>
                        <a:t>ModeratorIn</a:t>
                      </a:r>
                      <a:endParaRPr lang="de-AT" sz="18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err="1" smtClean="0">
                          <a:effectLst/>
                          <a:latin typeface="Corbel" panose="020B0503020204020204" pitchFamily="34" charset="0"/>
                        </a:rPr>
                        <a:t>ExpertIn</a:t>
                      </a:r>
                      <a:endParaRPr lang="de-AT" sz="18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0252109"/>
                  </a:ext>
                </a:extLst>
              </a:tr>
              <a:tr h="21508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b="0" dirty="0">
                          <a:effectLst/>
                          <a:latin typeface="Corbel" panose="020B0503020204020204" pitchFamily="34" charset="0"/>
                        </a:rPr>
                        <a:t>Kurze Vorstellung der </a:t>
                      </a:r>
                      <a:r>
                        <a:rPr lang="de-DE" sz="1800" b="0" dirty="0" err="1">
                          <a:effectLst/>
                          <a:latin typeface="Corbel" panose="020B0503020204020204" pitchFamily="34" charset="0"/>
                        </a:rPr>
                        <a:t>TeilnehmerInnen</a:t>
                      </a:r>
                      <a:endParaRPr lang="de-AT" sz="1800" b="0" dirty="0">
                        <a:effectLst/>
                        <a:latin typeface="Corbel" panose="020B0503020204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b="0" dirty="0">
                          <a:effectLst/>
                          <a:latin typeface="Corbel" panose="020B0503020204020204" pitchFamily="34" charset="0"/>
                        </a:rPr>
                        <a:t>Als Einleitung „Green </a:t>
                      </a:r>
                      <a:r>
                        <a:rPr lang="de-DE" sz="1800" b="0" dirty="0" err="1">
                          <a:effectLst/>
                          <a:latin typeface="Corbel" panose="020B0503020204020204" pitchFamily="34" charset="0"/>
                        </a:rPr>
                        <a:t>Logistics</a:t>
                      </a:r>
                      <a:r>
                        <a:rPr lang="de-DE" sz="1800" b="0" dirty="0">
                          <a:effectLst/>
                          <a:latin typeface="Corbel" panose="020B0503020204020204" pitchFamily="34" charset="0"/>
                        </a:rPr>
                        <a:t>“ kurz erklären</a:t>
                      </a:r>
                      <a:endParaRPr lang="de-AT" sz="1800" b="0" dirty="0">
                        <a:effectLst/>
                        <a:latin typeface="Corbel" panose="020B0503020204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b="0" dirty="0">
                          <a:effectLst/>
                          <a:latin typeface="Corbel" panose="020B0503020204020204" pitchFamily="34" charset="0"/>
                        </a:rPr>
                        <a:t>Kurze Fragen an die einzelnen </a:t>
                      </a:r>
                      <a:r>
                        <a:rPr lang="de-DE" sz="1800" b="0" dirty="0" err="1">
                          <a:effectLst/>
                          <a:latin typeface="Corbel" panose="020B0503020204020204" pitchFamily="34" charset="0"/>
                        </a:rPr>
                        <a:t>TeilnehmerInnen</a:t>
                      </a:r>
                      <a:r>
                        <a:rPr lang="de-DE" sz="1800" b="0" dirty="0">
                          <a:effectLst/>
                          <a:latin typeface="Corbel" panose="020B0503020204020204" pitchFamily="34" charset="0"/>
                        </a:rPr>
                        <a:t> vorbereiten (falls Diskussion ins Stocken gerät)</a:t>
                      </a:r>
                      <a:endParaRPr lang="de-AT" sz="1800" b="0" dirty="0">
                        <a:effectLst/>
                        <a:latin typeface="Corbel" panose="020B0503020204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b="0" dirty="0">
                          <a:effectLst/>
                          <a:latin typeface="Corbel" panose="020B0503020204020204" pitchFamily="34" charset="0"/>
                        </a:rPr>
                        <a:t>Sicherstellen, dass sich alle </a:t>
                      </a:r>
                      <a:r>
                        <a:rPr lang="de-DE" sz="1800" b="0" dirty="0" err="1">
                          <a:effectLst/>
                          <a:latin typeface="Corbel" panose="020B0503020204020204" pitchFamily="34" charset="0"/>
                        </a:rPr>
                        <a:t>DiskussionsteilnehmerInnen</a:t>
                      </a:r>
                      <a:r>
                        <a:rPr lang="de-DE" sz="1800" b="0" dirty="0">
                          <a:effectLst/>
                          <a:latin typeface="Corbel" panose="020B0503020204020204" pitchFamily="34" charset="0"/>
                        </a:rPr>
                        <a:t> gleichermaßen einbringen</a:t>
                      </a:r>
                      <a:endParaRPr lang="de-AT" sz="1800" b="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800" dirty="0" smtClean="0">
                          <a:effectLst/>
                          <a:latin typeface="Corbel" panose="020B0503020204020204" pitchFamily="34" charset="0"/>
                        </a:rPr>
                        <a:t>Eckdaten für die Vorstellung durch den/die </a:t>
                      </a:r>
                      <a:r>
                        <a:rPr lang="de-AT" sz="1800" dirty="0" err="1" smtClean="0">
                          <a:effectLst/>
                          <a:latin typeface="Corbel" panose="020B0503020204020204" pitchFamily="34" charset="0"/>
                        </a:rPr>
                        <a:t>ModeratorIn</a:t>
                      </a:r>
                      <a:r>
                        <a:rPr lang="de-AT" sz="1800" dirty="0" smtClean="0">
                          <a:effectLst/>
                          <a:latin typeface="Corbel" panose="020B0503020204020204" pitchFamily="34" charset="0"/>
                        </a:rPr>
                        <a:t> vorbereiten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800" dirty="0" smtClean="0">
                          <a:effectLst/>
                          <a:latin typeface="Corbel" panose="020B0503020204020204" pitchFamily="34" charset="0"/>
                        </a:rPr>
                        <a:t>Stellt euren Verkehrsträger kurz vor. Sucht euch interessante Fakten und Daten zu den einzelnen Verkehrsträgern in Europa und weltweit (Fokus Gütermobilität)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800" dirty="0" smtClean="0">
                          <a:effectLst/>
                          <a:latin typeface="Corbel" panose="020B0503020204020204" pitchFamily="34" charset="0"/>
                        </a:rPr>
                        <a:t>Welche Auswirkungen (sowohl positive als auch negative) hat Green </a:t>
                      </a:r>
                      <a:r>
                        <a:rPr lang="de-AT" sz="1800" dirty="0" err="1" smtClean="0">
                          <a:effectLst/>
                          <a:latin typeface="Corbel" panose="020B0503020204020204" pitchFamily="34" charset="0"/>
                        </a:rPr>
                        <a:t>Logistics</a:t>
                      </a:r>
                      <a:r>
                        <a:rPr lang="de-AT" sz="1800" dirty="0" smtClean="0">
                          <a:effectLst/>
                          <a:latin typeface="Corbel" panose="020B0503020204020204" pitchFamily="34" charset="0"/>
                        </a:rPr>
                        <a:t> in eurem Bereich?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800" dirty="0" smtClean="0">
                          <a:effectLst/>
                          <a:latin typeface="Corbel" panose="020B0503020204020204" pitchFamily="34" charset="0"/>
                        </a:rPr>
                        <a:t>Wie gut passt euer Verkehrsträger in das Green </a:t>
                      </a:r>
                      <a:r>
                        <a:rPr lang="de-AT" sz="1800" dirty="0" err="1" smtClean="0">
                          <a:effectLst/>
                          <a:latin typeface="Corbel" panose="020B0503020204020204" pitchFamily="34" charset="0"/>
                        </a:rPr>
                        <a:t>Logistics</a:t>
                      </a:r>
                      <a:r>
                        <a:rPr lang="de-AT" sz="1800" dirty="0" smtClean="0">
                          <a:effectLst/>
                          <a:latin typeface="Corbel" panose="020B0503020204020204" pitchFamily="34" charset="0"/>
                        </a:rPr>
                        <a:t> Konzept?</a:t>
                      </a:r>
                      <a:endParaRPr lang="de-AT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9409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83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Zusatzinformationen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de-AT" sz="20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Wir hoffen unsere Übung </a:t>
            </a:r>
            <a:r>
              <a:rPr lang="de-AT" sz="2000" dirty="0">
                <a:solidFill>
                  <a:schemeClr val="tx1"/>
                </a:solidFill>
              </a:rPr>
              <a:t>hat Ihren Ansprüchen entsprochen</a:t>
            </a:r>
            <a:r>
              <a:rPr lang="de-AT" sz="2000" dirty="0" smtClean="0">
                <a:solidFill>
                  <a:schemeClr val="tx1"/>
                </a:solidFill>
              </a:rPr>
              <a:t>!</a:t>
            </a:r>
          </a:p>
          <a:p>
            <a:pPr marL="0" lvl="0" indent="0">
              <a:buNone/>
            </a:pPr>
            <a:endParaRPr lang="de-AT" sz="20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de-AT" sz="2000" dirty="0">
              <a:solidFill>
                <a:schemeClr val="tx1"/>
              </a:solidFill>
            </a:endParaRPr>
          </a:p>
          <a:p>
            <a:pPr marL="0" indent="534988"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- Sie </a:t>
            </a:r>
            <a:r>
              <a:rPr lang="de-AT" sz="2000" dirty="0">
                <a:solidFill>
                  <a:schemeClr val="tx1"/>
                </a:solidFill>
              </a:rPr>
              <a:t>können den Foliensatz gerne Ihren Wünschen und Anforderungen entsprechend adaptieren und für Ihren </a:t>
            </a:r>
            <a:r>
              <a:rPr lang="de-AT" sz="2000" dirty="0" smtClean="0">
                <a:solidFill>
                  <a:schemeClr val="tx1"/>
                </a:solidFill>
              </a:rPr>
              <a:t>Unterricht/Ihre Vorträge </a:t>
            </a:r>
            <a:r>
              <a:rPr lang="de-AT" sz="2000" dirty="0">
                <a:solidFill>
                  <a:schemeClr val="tx1"/>
                </a:solidFill>
              </a:rPr>
              <a:t>verwenden</a:t>
            </a:r>
            <a:r>
              <a:rPr lang="de-AT" sz="2000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endParaRPr lang="de-AT" sz="20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de-AT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Diese Übung ist Teil eines Lehrmittelpakets, passend zu ihr gibt es einen PowerPoint Foliensatz, eine Video-Bibliothek, eine Linksammlung und drei weitere Übungen.</a:t>
            </a:r>
            <a:endParaRPr lang="de-AT" sz="20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de-AT" sz="2000" dirty="0">
              <a:solidFill>
                <a:schemeClr val="accent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7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717499" y="3106516"/>
            <a:ext cx="426757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ustom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3C628F"/>
      </a:accent1>
      <a:accent2>
        <a:srgbClr val="2D9DD9"/>
      </a:accent2>
      <a:accent3>
        <a:srgbClr val="F7A941"/>
      </a:accent3>
      <a:accent4>
        <a:srgbClr val="3C628F"/>
      </a:accent4>
      <a:accent5>
        <a:srgbClr val="2D9DD9"/>
      </a:accent5>
      <a:accent6>
        <a:srgbClr val="F7A941"/>
      </a:accent6>
      <a:hlink>
        <a:srgbClr val="3C628F"/>
      </a:hlink>
      <a:folHlink>
        <a:srgbClr val="3C628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Breitbild</PresentationFormat>
  <Paragraphs>88</Paragraphs>
  <Slides>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Times New Roman</vt:lpstr>
      <vt:lpstr>Custom Design</vt:lpstr>
      <vt:lpstr>1_Clarity</vt:lpstr>
      <vt:lpstr>Podiumsdiskussion „Green Logistics“</vt:lpstr>
      <vt:lpstr>Szenario Podiumsdiskussion Green Logistics</vt:lpstr>
      <vt:lpstr>Green Logistics?</vt:lpstr>
      <vt:lpstr>Vorgehensweise Podiumsdiskussion Green Logistics</vt:lpstr>
      <vt:lpstr>Rollenverteilung Podiumsdiskussion Green Logistics</vt:lpstr>
      <vt:lpstr>Vorbereitung Podiumsdiskussion Green Logistics</vt:lpstr>
      <vt:lpstr>Zusatzinformationen</vt:lpstr>
    </vt:vector>
  </TitlesOfParts>
  <Company>FHOOe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Wasserstraße Rhein</dc:title>
  <dc:creator>Stockhammer Verena</dc:creator>
  <cp:lastModifiedBy>Stockhammer Verena</cp:lastModifiedBy>
  <cp:revision>123</cp:revision>
  <cp:lastPrinted>2018-08-13T14:05:48Z</cp:lastPrinted>
  <dcterms:created xsi:type="dcterms:W3CDTF">2018-07-09T08:45:21Z</dcterms:created>
  <dcterms:modified xsi:type="dcterms:W3CDTF">2019-07-01T05:56:00Z</dcterms:modified>
</cp:coreProperties>
</file>