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1"/>
  </p:notesMasterIdLst>
  <p:handoutMasterIdLst>
    <p:handoutMasterId r:id="rId12"/>
  </p:handoutMasterIdLst>
  <p:sldIdLst>
    <p:sldId id="258" r:id="rId3"/>
    <p:sldId id="301" r:id="rId4"/>
    <p:sldId id="327" r:id="rId5"/>
    <p:sldId id="326" r:id="rId6"/>
    <p:sldId id="300" r:id="rId7"/>
    <p:sldId id="328" r:id="rId8"/>
    <p:sldId id="330" r:id="rId9"/>
    <p:sldId id="331" r:id="rId10"/>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Wesp" initials="LW" lastIdx="66" clrIdx="0">
    <p:extLst>
      <p:ext uri="{19B8F6BF-5375-455C-9EA6-DF929625EA0E}">
        <p15:presenceInfo xmlns:p15="http://schemas.microsoft.com/office/powerpoint/2012/main" userId="S-1-5-21-2518422877-1314745675-1541441037-40884" providerId="AD"/>
      </p:ext>
    </p:extLst>
  </p:cmAuthor>
  <p:cmAuthor id="2" name="Stockhammer Verena" initials="SV" lastIdx="6" clrIdx="1">
    <p:extLst>
      <p:ext uri="{19B8F6BF-5375-455C-9EA6-DF929625EA0E}">
        <p15:presenceInfo xmlns:p15="http://schemas.microsoft.com/office/powerpoint/2012/main" userId="S-1-5-21-2518422877-1314745675-1541441037-48431" providerId="AD"/>
      </p:ext>
    </p:extLst>
  </p:cmAuthor>
  <p:cmAuthor id="3" name="Jürschik, Sabine" initials="JS" lastIdx="46" clrIdx="2">
    <p:extLst>
      <p:ext uri="{19B8F6BF-5375-455C-9EA6-DF929625EA0E}">
        <p15:presenceInfo xmlns:p15="http://schemas.microsoft.com/office/powerpoint/2012/main" userId="S-1-5-21-1241138491-2466180372-1702231031-4673" providerId="AD"/>
      </p:ext>
    </p:extLst>
  </p:cmAuthor>
  <p:cmAuthor id="4" name="Hoß, Susanne" initials="HS" lastIdx="2" clrIdx="3">
    <p:extLst>
      <p:ext uri="{19B8F6BF-5375-455C-9EA6-DF929625EA0E}">
        <p15:presenceInfo xmlns:p15="http://schemas.microsoft.com/office/powerpoint/2012/main" userId="S-1-5-21-1241138491-2466180372-1702231031-4044" providerId="AD"/>
      </p:ext>
    </p:extLst>
  </p:cmAuthor>
  <p:cmAuthor id="5" name="Kortenjann Dr. Ansgar" initials="KDA" lastIdx="9" clrIdx="4">
    <p:extLst>
      <p:ext uri="{19B8F6BF-5375-455C-9EA6-DF929625EA0E}">
        <p15:presenceInfo xmlns:p15="http://schemas.microsoft.com/office/powerpoint/2012/main" userId="S-1-5-21-1241138491-2466180372-1702231031-3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C4"/>
    <a:srgbClr val="396B9D"/>
    <a:srgbClr val="3C628F"/>
    <a:srgbClr val="FF8181"/>
    <a:srgbClr val="7DE269"/>
    <a:srgbClr val="002E60"/>
    <a:srgbClr val="2D9DD9"/>
    <a:srgbClr val="2D8FCD"/>
    <a:srgbClr val="3281BC"/>
    <a:srgbClr val="367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2" autoAdjust="0"/>
    <p:restoredTop sz="78106" autoAdjust="0"/>
  </p:normalViewPr>
  <p:slideViewPr>
    <p:cSldViewPr snapToGrid="0">
      <p:cViewPr varScale="1">
        <p:scale>
          <a:sx n="58" d="100"/>
          <a:sy n="58" d="100"/>
        </p:scale>
        <p:origin x="90" y="101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4E0D4-1CE6-49BA-8FD0-3A7E9E1CAB96}" type="doc">
      <dgm:prSet loTypeId="urn:microsoft.com/office/officeart/2005/8/layout/cycle6" loCatId="relationship" qsTypeId="urn:microsoft.com/office/officeart/2005/8/quickstyle/simple1" qsCatId="simple" csTypeId="urn:microsoft.com/office/officeart/2005/8/colors/accent2_2" csCatId="accent2" phldr="1"/>
      <dgm:spPr/>
      <dgm:t>
        <a:bodyPr/>
        <a:lstStyle/>
        <a:p>
          <a:endParaRPr lang="de-DE"/>
        </a:p>
      </dgm:t>
    </dgm:pt>
    <dgm:pt modelId="{71EA0B42-B47B-409C-A340-1F1C753A4700}">
      <dgm:prSet phldrT="[Text]"/>
      <dgm:spPr>
        <a:solidFill>
          <a:srgbClr val="189BC4"/>
        </a:solidFill>
      </dgm:spPr>
      <dgm:t>
        <a:bodyPr/>
        <a:lstStyle/>
        <a:p>
          <a:r>
            <a:rPr lang="de-DE" dirty="0" smtClean="0"/>
            <a:t>Präsentation Die Wasserstraße Rhein</a:t>
          </a:r>
          <a:endParaRPr lang="de-DE" dirty="0"/>
        </a:p>
      </dgm:t>
    </dgm:pt>
    <dgm:pt modelId="{190B55A5-9A1D-4963-8D7E-2F5FC150410B}" type="parTrans" cxnId="{8ADF5492-0BF8-4C44-8111-E549CB75FC35}">
      <dgm:prSet/>
      <dgm:spPr/>
      <dgm:t>
        <a:bodyPr/>
        <a:lstStyle/>
        <a:p>
          <a:endParaRPr lang="de-DE"/>
        </a:p>
      </dgm:t>
    </dgm:pt>
    <dgm:pt modelId="{6E4FE6A4-8EAB-46DB-809C-67FD57B6B303}" type="sibTrans" cxnId="{8ADF5492-0BF8-4C44-8111-E549CB75FC35}">
      <dgm:prSet/>
      <dgm:spPr/>
      <dgm:t>
        <a:bodyPr/>
        <a:lstStyle/>
        <a:p>
          <a:endParaRPr lang="de-DE"/>
        </a:p>
      </dgm:t>
    </dgm:pt>
    <dgm:pt modelId="{032C8563-0340-42BE-8C70-BE76E3D114F2}">
      <dgm:prSet phldrT="[Text]"/>
      <dgm:spPr>
        <a:solidFill>
          <a:srgbClr val="189BC4"/>
        </a:solidFill>
      </dgm:spPr>
      <dgm:t>
        <a:bodyPr/>
        <a:lstStyle/>
        <a:p>
          <a:r>
            <a:rPr lang="de-DE" dirty="0" smtClean="0"/>
            <a:t>Linksammlung</a:t>
          </a:r>
          <a:endParaRPr lang="de-DE" dirty="0"/>
        </a:p>
      </dgm:t>
    </dgm:pt>
    <dgm:pt modelId="{DB18A301-2E38-4766-8B23-8AA94EE2415B}" type="parTrans" cxnId="{6D60DBE0-4085-40EF-93AF-12DAF2112D98}">
      <dgm:prSet/>
      <dgm:spPr/>
      <dgm:t>
        <a:bodyPr/>
        <a:lstStyle/>
        <a:p>
          <a:endParaRPr lang="de-DE"/>
        </a:p>
      </dgm:t>
    </dgm:pt>
    <dgm:pt modelId="{C5727D6C-201E-40CB-AB1D-53048847552F}" type="sibTrans" cxnId="{6D60DBE0-4085-40EF-93AF-12DAF2112D98}">
      <dgm:prSet/>
      <dgm:spPr/>
      <dgm:t>
        <a:bodyPr/>
        <a:lstStyle/>
        <a:p>
          <a:endParaRPr lang="de-DE"/>
        </a:p>
      </dgm:t>
    </dgm:pt>
    <dgm:pt modelId="{5438FB91-6767-498C-8A1B-EDC6B7A12205}">
      <dgm:prSet phldrT="[Text]"/>
      <dgm:spPr>
        <a:solidFill>
          <a:srgbClr val="189BC4"/>
        </a:solidFill>
      </dgm:spPr>
      <dgm:t>
        <a:bodyPr/>
        <a:lstStyle/>
        <a:p>
          <a:r>
            <a:rPr lang="de-DE" dirty="0" smtClean="0"/>
            <a:t>Videobibliothek</a:t>
          </a:r>
          <a:endParaRPr lang="de-DE" dirty="0"/>
        </a:p>
      </dgm:t>
    </dgm:pt>
    <dgm:pt modelId="{761C2A37-CC37-4AFA-AD92-8FA5B430907A}" type="parTrans" cxnId="{2D61239D-30CB-4481-82B1-E6972B9C03A7}">
      <dgm:prSet/>
      <dgm:spPr/>
      <dgm:t>
        <a:bodyPr/>
        <a:lstStyle/>
        <a:p>
          <a:endParaRPr lang="de-DE"/>
        </a:p>
      </dgm:t>
    </dgm:pt>
    <dgm:pt modelId="{F5DCCCE9-9684-4286-A0CF-FF857B3760A8}" type="sibTrans" cxnId="{2D61239D-30CB-4481-82B1-E6972B9C03A7}">
      <dgm:prSet/>
      <dgm:spPr/>
      <dgm:t>
        <a:bodyPr/>
        <a:lstStyle/>
        <a:p>
          <a:endParaRPr lang="de-DE"/>
        </a:p>
      </dgm:t>
    </dgm:pt>
    <dgm:pt modelId="{37D911B1-1809-402D-B681-9C4CB5C0F5BE}">
      <dgm:prSet phldrT="[Text]"/>
      <dgm:spPr>
        <a:solidFill>
          <a:srgbClr val="189BC4"/>
        </a:solidFill>
      </dgm:spPr>
      <dgm:t>
        <a:bodyPr/>
        <a:lstStyle/>
        <a:p>
          <a:r>
            <a:rPr lang="de-DE" dirty="0" smtClean="0"/>
            <a:t>Übungen</a:t>
          </a:r>
          <a:endParaRPr lang="de-DE" dirty="0"/>
        </a:p>
      </dgm:t>
    </dgm:pt>
    <dgm:pt modelId="{04FF1824-6815-46F5-8AED-ACAAAE8CB10E}" type="parTrans" cxnId="{8DBFCDD4-CA81-4F62-9839-8596DCD9820E}">
      <dgm:prSet/>
      <dgm:spPr/>
      <dgm:t>
        <a:bodyPr/>
        <a:lstStyle/>
        <a:p>
          <a:endParaRPr lang="de-DE"/>
        </a:p>
      </dgm:t>
    </dgm:pt>
    <dgm:pt modelId="{D266CB77-CDDF-4E9B-92BB-52BF0947447C}" type="sibTrans" cxnId="{8DBFCDD4-CA81-4F62-9839-8596DCD9820E}">
      <dgm:prSet/>
      <dgm:spPr>
        <a:ln>
          <a:solidFill>
            <a:srgbClr val="189BC4"/>
          </a:solidFill>
        </a:ln>
      </dgm:spPr>
      <dgm:t>
        <a:bodyPr/>
        <a:lstStyle/>
        <a:p>
          <a:endParaRPr lang="de-DE"/>
        </a:p>
      </dgm:t>
    </dgm:pt>
    <dgm:pt modelId="{04555A6F-C46D-462E-9076-BD4DA742DE7A}" type="pres">
      <dgm:prSet presAssocID="{A4C4E0D4-1CE6-49BA-8FD0-3A7E9E1CAB96}" presName="cycle" presStyleCnt="0">
        <dgm:presLayoutVars>
          <dgm:dir/>
          <dgm:resizeHandles val="exact"/>
        </dgm:presLayoutVars>
      </dgm:prSet>
      <dgm:spPr/>
      <dgm:t>
        <a:bodyPr/>
        <a:lstStyle/>
        <a:p>
          <a:endParaRPr lang="de-DE"/>
        </a:p>
      </dgm:t>
    </dgm:pt>
    <dgm:pt modelId="{2BD5165C-1468-4A7A-93AF-6B1C9E72BFF8}" type="pres">
      <dgm:prSet presAssocID="{71EA0B42-B47B-409C-A340-1F1C753A4700}" presName="node" presStyleLbl="node1" presStyleIdx="0" presStyleCnt="4">
        <dgm:presLayoutVars>
          <dgm:bulletEnabled val="1"/>
        </dgm:presLayoutVars>
      </dgm:prSet>
      <dgm:spPr/>
      <dgm:t>
        <a:bodyPr/>
        <a:lstStyle/>
        <a:p>
          <a:endParaRPr lang="de-DE"/>
        </a:p>
      </dgm:t>
    </dgm:pt>
    <dgm:pt modelId="{0D183710-59F1-4C80-A812-A04F2CD5FE6B}" type="pres">
      <dgm:prSet presAssocID="{71EA0B42-B47B-409C-A340-1F1C753A4700}" presName="spNode" presStyleCnt="0"/>
      <dgm:spPr/>
    </dgm:pt>
    <dgm:pt modelId="{975655CF-C7AD-48B1-B055-C0785A343442}" type="pres">
      <dgm:prSet presAssocID="{6E4FE6A4-8EAB-46DB-809C-67FD57B6B303}" presName="sibTrans" presStyleLbl="sibTrans1D1" presStyleIdx="0" presStyleCnt="4"/>
      <dgm:spPr/>
      <dgm:t>
        <a:bodyPr/>
        <a:lstStyle/>
        <a:p>
          <a:endParaRPr lang="de-DE"/>
        </a:p>
      </dgm:t>
    </dgm:pt>
    <dgm:pt modelId="{5BD86CC2-2316-4C7F-B02F-276EF55ACE11}" type="pres">
      <dgm:prSet presAssocID="{032C8563-0340-42BE-8C70-BE76E3D114F2}" presName="node" presStyleLbl="node1" presStyleIdx="1" presStyleCnt="4">
        <dgm:presLayoutVars>
          <dgm:bulletEnabled val="1"/>
        </dgm:presLayoutVars>
      </dgm:prSet>
      <dgm:spPr/>
      <dgm:t>
        <a:bodyPr/>
        <a:lstStyle/>
        <a:p>
          <a:endParaRPr lang="de-DE"/>
        </a:p>
      </dgm:t>
    </dgm:pt>
    <dgm:pt modelId="{A39C9ADC-F8AE-4DC8-852C-0726724ED5EF}" type="pres">
      <dgm:prSet presAssocID="{032C8563-0340-42BE-8C70-BE76E3D114F2}" presName="spNode" presStyleCnt="0"/>
      <dgm:spPr/>
    </dgm:pt>
    <dgm:pt modelId="{E68553CC-3B0D-4C79-B9C1-2AB368D220A4}" type="pres">
      <dgm:prSet presAssocID="{C5727D6C-201E-40CB-AB1D-53048847552F}" presName="sibTrans" presStyleLbl="sibTrans1D1" presStyleIdx="1" presStyleCnt="4"/>
      <dgm:spPr/>
      <dgm:t>
        <a:bodyPr/>
        <a:lstStyle/>
        <a:p>
          <a:endParaRPr lang="de-DE"/>
        </a:p>
      </dgm:t>
    </dgm:pt>
    <dgm:pt modelId="{B29ED3B9-D9E4-4A1D-A890-FF379F3E9EAB}" type="pres">
      <dgm:prSet presAssocID="{5438FB91-6767-498C-8A1B-EDC6B7A12205}" presName="node" presStyleLbl="node1" presStyleIdx="2" presStyleCnt="4">
        <dgm:presLayoutVars>
          <dgm:bulletEnabled val="1"/>
        </dgm:presLayoutVars>
      </dgm:prSet>
      <dgm:spPr/>
      <dgm:t>
        <a:bodyPr/>
        <a:lstStyle/>
        <a:p>
          <a:endParaRPr lang="de-DE"/>
        </a:p>
      </dgm:t>
    </dgm:pt>
    <dgm:pt modelId="{CA1669F3-1ED5-40A0-B7C4-67ED664C4F7A}" type="pres">
      <dgm:prSet presAssocID="{5438FB91-6767-498C-8A1B-EDC6B7A12205}" presName="spNode" presStyleCnt="0"/>
      <dgm:spPr/>
    </dgm:pt>
    <dgm:pt modelId="{744478A8-4291-44B4-A23E-A1713C9F4F5D}" type="pres">
      <dgm:prSet presAssocID="{F5DCCCE9-9684-4286-A0CF-FF857B3760A8}" presName="sibTrans" presStyleLbl="sibTrans1D1" presStyleIdx="2" presStyleCnt="4"/>
      <dgm:spPr/>
      <dgm:t>
        <a:bodyPr/>
        <a:lstStyle/>
        <a:p>
          <a:endParaRPr lang="de-DE"/>
        </a:p>
      </dgm:t>
    </dgm:pt>
    <dgm:pt modelId="{171F8AF4-85EA-48BC-95A1-A5A4C29406C0}" type="pres">
      <dgm:prSet presAssocID="{37D911B1-1809-402D-B681-9C4CB5C0F5BE}" presName="node" presStyleLbl="node1" presStyleIdx="3" presStyleCnt="4">
        <dgm:presLayoutVars>
          <dgm:bulletEnabled val="1"/>
        </dgm:presLayoutVars>
      </dgm:prSet>
      <dgm:spPr/>
      <dgm:t>
        <a:bodyPr/>
        <a:lstStyle/>
        <a:p>
          <a:endParaRPr lang="de-DE"/>
        </a:p>
      </dgm:t>
    </dgm:pt>
    <dgm:pt modelId="{D7838D6C-25EA-48B9-915F-E4A11D7C8C82}" type="pres">
      <dgm:prSet presAssocID="{37D911B1-1809-402D-B681-9C4CB5C0F5BE}" presName="spNode" presStyleCnt="0"/>
      <dgm:spPr/>
    </dgm:pt>
    <dgm:pt modelId="{E8B84476-9256-4993-AD38-7C9932945DFF}" type="pres">
      <dgm:prSet presAssocID="{D266CB77-CDDF-4E9B-92BB-52BF0947447C}" presName="sibTrans" presStyleLbl="sibTrans1D1" presStyleIdx="3" presStyleCnt="4"/>
      <dgm:spPr/>
      <dgm:t>
        <a:bodyPr/>
        <a:lstStyle/>
        <a:p>
          <a:endParaRPr lang="de-DE"/>
        </a:p>
      </dgm:t>
    </dgm:pt>
  </dgm:ptLst>
  <dgm:cxnLst>
    <dgm:cxn modelId="{0981D213-AC6A-4EA6-9029-D56E4A5C8F08}" type="presOf" srcId="{5438FB91-6767-498C-8A1B-EDC6B7A12205}" destId="{B29ED3B9-D9E4-4A1D-A890-FF379F3E9EAB}" srcOrd="0" destOrd="0" presId="urn:microsoft.com/office/officeart/2005/8/layout/cycle6"/>
    <dgm:cxn modelId="{8ADF5492-0BF8-4C44-8111-E549CB75FC35}" srcId="{A4C4E0D4-1CE6-49BA-8FD0-3A7E9E1CAB96}" destId="{71EA0B42-B47B-409C-A340-1F1C753A4700}" srcOrd="0" destOrd="0" parTransId="{190B55A5-9A1D-4963-8D7E-2F5FC150410B}" sibTransId="{6E4FE6A4-8EAB-46DB-809C-67FD57B6B303}"/>
    <dgm:cxn modelId="{2D61239D-30CB-4481-82B1-E6972B9C03A7}" srcId="{A4C4E0D4-1CE6-49BA-8FD0-3A7E9E1CAB96}" destId="{5438FB91-6767-498C-8A1B-EDC6B7A12205}" srcOrd="2" destOrd="0" parTransId="{761C2A37-CC37-4AFA-AD92-8FA5B430907A}" sibTransId="{F5DCCCE9-9684-4286-A0CF-FF857B3760A8}"/>
    <dgm:cxn modelId="{C6BDB093-AAD5-4A58-82D0-DF4F33841FA4}" type="presOf" srcId="{C5727D6C-201E-40CB-AB1D-53048847552F}" destId="{E68553CC-3B0D-4C79-B9C1-2AB368D220A4}" srcOrd="0" destOrd="0" presId="urn:microsoft.com/office/officeart/2005/8/layout/cycle6"/>
    <dgm:cxn modelId="{89178E91-FB38-4BCC-A346-12F8E7225C8B}" type="presOf" srcId="{71EA0B42-B47B-409C-A340-1F1C753A4700}" destId="{2BD5165C-1468-4A7A-93AF-6B1C9E72BFF8}" srcOrd="0" destOrd="0" presId="urn:microsoft.com/office/officeart/2005/8/layout/cycle6"/>
    <dgm:cxn modelId="{2FED1A73-E5E8-467A-A45C-C531320E338E}" type="presOf" srcId="{D266CB77-CDDF-4E9B-92BB-52BF0947447C}" destId="{E8B84476-9256-4993-AD38-7C9932945DFF}" srcOrd="0" destOrd="0" presId="urn:microsoft.com/office/officeart/2005/8/layout/cycle6"/>
    <dgm:cxn modelId="{6D60DBE0-4085-40EF-93AF-12DAF2112D98}" srcId="{A4C4E0D4-1CE6-49BA-8FD0-3A7E9E1CAB96}" destId="{032C8563-0340-42BE-8C70-BE76E3D114F2}" srcOrd="1" destOrd="0" parTransId="{DB18A301-2E38-4766-8B23-8AA94EE2415B}" sibTransId="{C5727D6C-201E-40CB-AB1D-53048847552F}"/>
    <dgm:cxn modelId="{8DBFCDD4-CA81-4F62-9839-8596DCD9820E}" srcId="{A4C4E0D4-1CE6-49BA-8FD0-3A7E9E1CAB96}" destId="{37D911B1-1809-402D-B681-9C4CB5C0F5BE}" srcOrd="3" destOrd="0" parTransId="{04FF1824-6815-46F5-8AED-ACAAAE8CB10E}" sibTransId="{D266CB77-CDDF-4E9B-92BB-52BF0947447C}"/>
    <dgm:cxn modelId="{0300151E-290B-42D4-AED9-938AFE86853C}" type="presOf" srcId="{A4C4E0D4-1CE6-49BA-8FD0-3A7E9E1CAB96}" destId="{04555A6F-C46D-462E-9076-BD4DA742DE7A}" srcOrd="0" destOrd="0" presId="urn:microsoft.com/office/officeart/2005/8/layout/cycle6"/>
    <dgm:cxn modelId="{23CE49CA-DD37-429B-8A93-38FC5E07EB14}" type="presOf" srcId="{F5DCCCE9-9684-4286-A0CF-FF857B3760A8}" destId="{744478A8-4291-44B4-A23E-A1713C9F4F5D}" srcOrd="0" destOrd="0" presId="urn:microsoft.com/office/officeart/2005/8/layout/cycle6"/>
    <dgm:cxn modelId="{C8104F62-4552-4297-9387-ECFCAC99AB09}" type="presOf" srcId="{032C8563-0340-42BE-8C70-BE76E3D114F2}" destId="{5BD86CC2-2316-4C7F-B02F-276EF55ACE11}" srcOrd="0" destOrd="0" presId="urn:microsoft.com/office/officeart/2005/8/layout/cycle6"/>
    <dgm:cxn modelId="{5FDE12B7-A8C1-4197-AED0-6AF1A9CB6565}" type="presOf" srcId="{37D911B1-1809-402D-B681-9C4CB5C0F5BE}" destId="{171F8AF4-85EA-48BC-95A1-A5A4C29406C0}" srcOrd="0" destOrd="0" presId="urn:microsoft.com/office/officeart/2005/8/layout/cycle6"/>
    <dgm:cxn modelId="{6FE64F58-E9DA-4933-9F59-26AC4D1377A1}" type="presOf" srcId="{6E4FE6A4-8EAB-46DB-809C-67FD57B6B303}" destId="{975655CF-C7AD-48B1-B055-C0785A343442}" srcOrd="0" destOrd="0" presId="urn:microsoft.com/office/officeart/2005/8/layout/cycle6"/>
    <dgm:cxn modelId="{C1E361FF-BB84-4C27-B2E1-4AA6B9462EC1}" type="presParOf" srcId="{04555A6F-C46D-462E-9076-BD4DA742DE7A}" destId="{2BD5165C-1468-4A7A-93AF-6B1C9E72BFF8}" srcOrd="0" destOrd="0" presId="urn:microsoft.com/office/officeart/2005/8/layout/cycle6"/>
    <dgm:cxn modelId="{E800BA44-2302-4C88-AA02-CE819DD4494E}" type="presParOf" srcId="{04555A6F-C46D-462E-9076-BD4DA742DE7A}" destId="{0D183710-59F1-4C80-A812-A04F2CD5FE6B}" srcOrd="1" destOrd="0" presId="urn:microsoft.com/office/officeart/2005/8/layout/cycle6"/>
    <dgm:cxn modelId="{D75AF5D1-6B57-4807-ADB8-B44FA9C709AF}" type="presParOf" srcId="{04555A6F-C46D-462E-9076-BD4DA742DE7A}" destId="{975655CF-C7AD-48B1-B055-C0785A343442}" srcOrd="2" destOrd="0" presId="urn:microsoft.com/office/officeart/2005/8/layout/cycle6"/>
    <dgm:cxn modelId="{A16CEB31-E194-4F69-9A0F-8864938C3AB4}" type="presParOf" srcId="{04555A6F-C46D-462E-9076-BD4DA742DE7A}" destId="{5BD86CC2-2316-4C7F-B02F-276EF55ACE11}" srcOrd="3" destOrd="0" presId="urn:microsoft.com/office/officeart/2005/8/layout/cycle6"/>
    <dgm:cxn modelId="{27189C6B-46E5-4351-87D4-5E0BC30F1E03}" type="presParOf" srcId="{04555A6F-C46D-462E-9076-BD4DA742DE7A}" destId="{A39C9ADC-F8AE-4DC8-852C-0726724ED5EF}" srcOrd="4" destOrd="0" presId="urn:microsoft.com/office/officeart/2005/8/layout/cycle6"/>
    <dgm:cxn modelId="{CEA0C79F-198A-4595-BB89-E1DEF8DC0E0F}" type="presParOf" srcId="{04555A6F-C46D-462E-9076-BD4DA742DE7A}" destId="{E68553CC-3B0D-4C79-B9C1-2AB368D220A4}" srcOrd="5" destOrd="0" presId="urn:microsoft.com/office/officeart/2005/8/layout/cycle6"/>
    <dgm:cxn modelId="{8960D9AA-C3D1-4842-AEDA-A940759F4C03}" type="presParOf" srcId="{04555A6F-C46D-462E-9076-BD4DA742DE7A}" destId="{B29ED3B9-D9E4-4A1D-A890-FF379F3E9EAB}" srcOrd="6" destOrd="0" presId="urn:microsoft.com/office/officeart/2005/8/layout/cycle6"/>
    <dgm:cxn modelId="{7E4DB402-4683-4300-ADAE-AE03B2917416}" type="presParOf" srcId="{04555A6F-C46D-462E-9076-BD4DA742DE7A}" destId="{CA1669F3-1ED5-40A0-B7C4-67ED664C4F7A}" srcOrd="7" destOrd="0" presId="urn:microsoft.com/office/officeart/2005/8/layout/cycle6"/>
    <dgm:cxn modelId="{32053D1E-A92C-4EB7-B546-B7B0AF10A8BC}" type="presParOf" srcId="{04555A6F-C46D-462E-9076-BD4DA742DE7A}" destId="{744478A8-4291-44B4-A23E-A1713C9F4F5D}" srcOrd="8" destOrd="0" presId="urn:microsoft.com/office/officeart/2005/8/layout/cycle6"/>
    <dgm:cxn modelId="{8295C529-D3E4-4B34-971C-BE82F25AB72B}" type="presParOf" srcId="{04555A6F-C46D-462E-9076-BD4DA742DE7A}" destId="{171F8AF4-85EA-48BC-95A1-A5A4C29406C0}" srcOrd="9" destOrd="0" presId="urn:microsoft.com/office/officeart/2005/8/layout/cycle6"/>
    <dgm:cxn modelId="{EE8557A9-9A0E-416D-B113-F723C911C34F}" type="presParOf" srcId="{04555A6F-C46D-462E-9076-BD4DA742DE7A}" destId="{D7838D6C-25EA-48B9-915F-E4A11D7C8C82}" srcOrd="10" destOrd="0" presId="urn:microsoft.com/office/officeart/2005/8/layout/cycle6"/>
    <dgm:cxn modelId="{554BD8B4-58AA-47CD-9339-2871B3AA600A}" type="presParOf" srcId="{04555A6F-C46D-462E-9076-BD4DA742DE7A}" destId="{E8B84476-9256-4993-AD38-7C9932945DFF}"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909A7-6D81-43F8-BC82-D4B8BD575B7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de-DE"/>
        </a:p>
      </dgm:t>
    </dgm:pt>
    <dgm:pt modelId="{0FDC62F6-F371-4EAD-AC49-5D66AECD875E}">
      <dgm:prSet phldrT="[Text]" custT="1"/>
      <dgm:spPr>
        <a:xfrm>
          <a:off x="0" y="0"/>
          <a:ext cx="5922803" cy="894080"/>
        </a:xfrm>
        <a:prstGeom prst="roundRect">
          <a:avLst>
            <a:gd name="adj" fmla="val 10000"/>
          </a:avLst>
        </a:prstGeom>
        <a:solidFill>
          <a:sysClr val="window" lastClr="FFFFFF"/>
        </a:solidFill>
        <a:ln w="28575" cap="flat" cmpd="sng" algn="ctr">
          <a:solidFill>
            <a:srgbClr val="189BC4"/>
          </a:solidFill>
          <a:prstDash val="solid"/>
        </a:ln>
        <a:effectLst/>
      </dgm:spPr>
      <dgm:t>
        <a:bodyPr/>
        <a:lstStyle/>
        <a:p>
          <a:r>
            <a:rPr lang="de-DE" sz="1800" dirty="0">
              <a:solidFill>
                <a:sysClr val="windowText" lastClr="000000"/>
              </a:solidFill>
              <a:latin typeface="Calibri"/>
              <a:ea typeface="+mn-ea"/>
              <a:cs typeface="+mn-cs"/>
            </a:rPr>
            <a:t>Integration eines </a:t>
          </a:r>
          <a:r>
            <a:rPr lang="de-DE" sz="1800" b="1" dirty="0">
              <a:solidFill>
                <a:sysClr val="windowText" lastClr="000000"/>
              </a:solidFill>
              <a:latin typeface="Calibri"/>
              <a:ea typeface="+mn-ea"/>
              <a:cs typeface="+mn-cs"/>
            </a:rPr>
            <a:t>gesamten Lehrmittelpaketes </a:t>
          </a:r>
          <a:endParaRPr lang="de-DE" sz="1800" b="1" dirty="0">
            <a:solidFill>
              <a:sysClr val="window" lastClr="FFFFFF"/>
            </a:solidFill>
            <a:latin typeface="Calibri"/>
            <a:ea typeface="+mn-ea"/>
            <a:cs typeface="+mn-cs"/>
          </a:endParaRPr>
        </a:p>
      </dgm:t>
    </dgm:pt>
    <dgm:pt modelId="{5455B41A-477E-4D11-8DB5-39E87C3DE11B}" type="parTrans" cxnId="{FE208C74-1664-49CB-B0DB-D37450ABEC3A}">
      <dgm:prSet/>
      <dgm:spPr/>
      <dgm:t>
        <a:bodyPr/>
        <a:lstStyle/>
        <a:p>
          <a:endParaRPr lang="de-DE"/>
        </a:p>
      </dgm:t>
    </dgm:pt>
    <dgm:pt modelId="{1B184143-67A6-45A8-AAE0-1818F3B9BBB8}" type="sibTrans" cxnId="{FE208C74-1664-49CB-B0DB-D37450ABEC3A}">
      <dgm:prSet/>
      <dgm:spPr>
        <a:xfrm>
          <a:off x="5341651" y="684783"/>
          <a:ext cx="581152" cy="581152"/>
        </a:xfrm>
        <a:prstGeom prst="downArrow">
          <a:avLst>
            <a:gd name="adj1" fmla="val 55000"/>
            <a:gd name="adj2" fmla="val 45000"/>
          </a:avLst>
        </a:prstGeom>
        <a:solidFill>
          <a:srgbClr val="189BC4">
            <a:alpha val="90000"/>
          </a:srgbClr>
        </a:solidFill>
        <a:ln w="26425" cap="flat" cmpd="sng" algn="ctr">
          <a:solidFill>
            <a:srgbClr val="189BC4">
              <a:alpha val="90000"/>
            </a:srgbClr>
          </a:solidFill>
          <a:prstDash val="solid"/>
        </a:ln>
        <a:effectLst/>
      </dgm:spPr>
      <dgm:t>
        <a:bodyPr/>
        <a:lstStyle/>
        <a:p>
          <a:endParaRPr lang="de-DE">
            <a:solidFill>
              <a:sysClr val="windowText" lastClr="000000">
                <a:hueOff val="0"/>
                <a:satOff val="0"/>
                <a:lumOff val="0"/>
                <a:alphaOff val="0"/>
              </a:sysClr>
            </a:solidFill>
            <a:latin typeface="Calibri"/>
            <a:ea typeface="+mn-ea"/>
            <a:cs typeface="+mn-cs"/>
          </a:endParaRPr>
        </a:p>
      </dgm:t>
    </dgm:pt>
    <dgm:pt modelId="{55F16DCC-5FBC-435D-B482-309A74E38B0C}">
      <dgm:prSet custT="1"/>
      <dgm:spPr>
        <a:xfrm>
          <a:off x="496034" y="1056640"/>
          <a:ext cx="5922803" cy="894080"/>
        </a:xfrm>
        <a:prstGeom prst="roundRect">
          <a:avLst>
            <a:gd name="adj" fmla="val 10000"/>
          </a:avLst>
        </a:prstGeom>
        <a:solidFill>
          <a:sysClr val="window" lastClr="FFFFFF"/>
        </a:solidFill>
        <a:ln w="28575" cap="flat" cmpd="sng" algn="ctr">
          <a:solidFill>
            <a:srgbClr val="189BC4"/>
          </a:solidFill>
          <a:prstDash val="solid"/>
        </a:ln>
        <a:effectLst/>
      </dgm:spPr>
      <dgm:t>
        <a:bodyPr/>
        <a:lstStyle/>
        <a:p>
          <a:r>
            <a:rPr lang="de-DE" sz="1800" dirty="0">
              <a:solidFill>
                <a:sysClr val="windowText" lastClr="000000"/>
              </a:solidFill>
              <a:latin typeface="Calibri"/>
              <a:ea typeface="+mn-ea"/>
              <a:cs typeface="+mn-cs"/>
            </a:rPr>
            <a:t>Integration </a:t>
          </a:r>
          <a:r>
            <a:rPr lang="de-DE" sz="1800" b="1" dirty="0">
              <a:solidFill>
                <a:sysClr val="windowText" lastClr="000000"/>
              </a:solidFill>
              <a:latin typeface="Calibri"/>
              <a:ea typeface="+mn-ea"/>
              <a:cs typeface="+mn-cs"/>
            </a:rPr>
            <a:t>einzelner Übungen </a:t>
          </a:r>
          <a:r>
            <a:rPr lang="de-DE" sz="1800" dirty="0">
              <a:solidFill>
                <a:sysClr val="windowText" lastClr="000000"/>
              </a:solidFill>
              <a:latin typeface="Calibri"/>
              <a:ea typeface="+mn-ea"/>
              <a:cs typeface="+mn-cs"/>
            </a:rPr>
            <a:t>und </a:t>
          </a:r>
          <a:r>
            <a:rPr lang="de-DE" sz="1800" b="1" dirty="0">
              <a:solidFill>
                <a:sysClr val="windowText" lastClr="000000"/>
              </a:solidFill>
              <a:latin typeface="Calibri"/>
              <a:ea typeface="+mn-ea"/>
              <a:cs typeface="+mn-cs"/>
            </a:rPr>
            <a:t>Lehrmittel</a:t>
          </a:r>
        </a:p>
      </dgm:t>
    </dgm:pt>
    <dgm:pt modelId="{271D7594-93E3-4DFA-8A50-D18B270D9CCC}" type="parTrans" cxnId="{38D9F445-B6EB-494B-8013-B02ACB525339}">
      <dgm:prSet/>
      <dgm:spPr/>
      <dgm:t>
        <a:bodyPr/>
        <a:lstStyle/>
        <a:p>
          <a:endParaRPr lang="de-DE"/>
        </a:p>
      </dgm:t>
    </dgm:pt>
    <dgm:pt modelId="{45B12609-71AD-4EBB-96D3-7F172EA8B8D6}" type="sibTrans" cxnId="{38D9F445-B6EB-494B-8013-B02ACB525339}">
      <dgm:prSet/>
      <dgm:spPr>
        <a:xfrm>
          <a:off x="5837685" y="1741423"/>
          <a:ext cx="581152" cy="581152"/>
        </a:xfrm>
        <a:prstGeom prst="downArrow">
          <a:avLst>
            <a:gd name="adj1" fmla="val 55000"/>
            <a:gd name="adj2" fmla="val 45000"/>
          </a:avLst>
        </a:prstGeom>
        <a:solidFill>
          <a:srgbClr val="189BC4">
            <a:alpha val="90000"/>
          </a:srgbClr>
        </a:solidFill>
        <a:ln w="26425" cap="flat" cmpd="sng" algn="ctr">
          <a:solidFill>
            <a:srgbClr val="189BC4">
              <a:alpha val="90000"/>
            </a:srgbClr>
          </a:solidFill>
          <a:prstDash val="solid"/>
        </a:ln>
        <a:effectLst/>
      </dgm:spPr>
      <dgm:t>
        <a:bodyPr/>
        <a:lstStyle/>
        <a:p>
          <a:endParaRPr lang="de-DE">
            <a:solidFill>
              <a:sysClr val="windowText" lastClr="000000">
                <a:hueOff val="0"/>
                <a:satOff val="0"/>
                <a:lumOff val="0"/>
                <a:alphaOff val="0"/>
              </a:sysClr>
            </a:solidFill>
            <a:latin typeface="Calibri"/>
            <a:ea typeface="+mn-ea"/>
            <a:cs typeface="+mn-cs"/>
          </a:endParaRPr>
        </a:p>
      </dgm:t>
    </dgm:pt>
    <dgm:pt modelId="{478FE855-F62B-4670-BB94-2A3A943E03FA}">
      <dgm:prSet custT="1"/>
      <dgm:spPr>
        <a:xfrm>
          <a:off x="984666" y="2113280"/>
          <a:ext cx="5922803" cy="894080"/>
        </a:xfrm>
        <a:prstGeom prst="roundRect">
          <a:avLst>
            <a:gd name="adj" fmla="val 10000"/>
          </a:avLst>
        </a:prstGeom>
        <a:solidFill>
          <a:sysClr val="window" lastClr="FFFFFF"/>
        </a:solidFill>
        <a:ln w="28575" cap="flat" cmpd="sng" algn="ctr">
          <a:solidFill>
            <a:srgbClr val="189BC4"/>
          </a:solidFill>
          <a:prstDash val="solid"/>
        </a:ln>
        <a:effectLst/>
      </dgm:spPr>
      <dgm:t>
        <a:bodyPr/>
        <a:lstStyle/>
        <a:p>
          <a:r>
            <a:rPr lang="de-DE" sz="1800" dirty="0">
              <a:solidFill>
                <a:sysClr val="windowText" lastClr="000000"/>
              </a:solidFill>
              <a:latin typeface="Calibri"/>
              <a:ea typeface="+mn-ea"/>
              <a:cs typeface="+mn-cs"/>
            </a:rPr>
            <a:t>Als </a:t>
          </a:r>
          <a:r>
            <a:rPr lang="de-DE" sz="1800" b="1" dirty="0">
              <a:solidFill>
                <a:sysClr val="windowText" lastClr="000000"/>
              </a:solidFill>
              <a:latin typeface="Calibri"/>
              <a:ea typeface="+mn-ea"/>
              <a:cs typeface="+mn-cs"/>
            </a:rPr>
            <a:t>Hausübung</a:t>
          </a:r>
          <a:r>
            <a:rPr lang="de-DE" sz="1800" dirty="0">
              <a:solidFill>
                <a:sysClr val="windowText" lastClr="000000"/>
              </a:solidFill>
              <a:latin typeface="Calibri"/>
              <a:ea typeface="+mn-ea"/>
              <a:cs typeface="+mn-cs"/>
            </a:rPr>
            <a:t> oder zur </a:t>
          </a:r>
          <a:r>
            <a:rPr lang="de-DE" sz="1800" b="1" dirty="0">
              <a:solidFill>
                <a:sysClr val="windowText" lastClr="000000"/>
              </a:solidFill>
              <a:latin typeface="Calibri"/>
              <a:ea typeface="+mn-ea"/>
              <a:cs typeface="+mn-cs"/>
            </a:rPr>
            <a:t>Selbstrecherche</a:t>
          </a:r>
        </a:p>
      </dgm:t>
    </dgm:pt>
    <dgm:pt modelId="{C5190222-5CC1-48D3-B59C-9F83BB851B8D}" type="parTrans" cxnId="{DA794F7A-BE64-4843-8ABE-5E39849AF8BA}">
      <dgm:prSet/>
      <dgm:spPr/>
      <dgm:t>
        <a:bodyPr/>
        <a:lstStyle/>
        <a:p>
          <a:endParaRPr lang="de-DE"/>
        </a:p>
      </dgm:t>
    </dgm:pt>
    <dgm:pt modelId="{C8CF2FBA-659E-4ED0-BCBE-CEDA1E5C95D9}" type="sibTrans" cxnId="{DA794F7A-BE64-4843-8ABE-5E39849AF8BA}">
      <dgm:prSet/>
      <dgm:spPr>
        <a:xfrm>
          <a:off x="6326317" y="2798064"/>
          <a:ext cx="581152" cy="581152"/>
        </a:xfrm>
        <a:prstGeom prst="downArrow">
          <a:avLst>
            <a:gd name="adj1" fmla="val 55000"/>
            <a:gd name="adj2" fmla="val 45000"/>
          </a:avLst>
        </a:prstGeom>
        <a:solidFill>
          <a:srgbClr val="189BC4">
            <a:alpha val="90000"/>
          </a:srgbClr>
        </a:solidFill>
        <a:ln w="26425" cap="flat" cmpd="sng" algn="ctr">
          <a:solidFill>
            <a:srgbClr val="189BC4">
              <a:alpha val="90000"/>
            </a:srgbClr>
          </a:solidFill>
          <a:prstDash val="solid"/>
        </a:ln>
        <a:effectLst/>
      </dgm:spPr>
      <dgm:t>
        <a:bodyPr/>
        <a:lstStyle/>
        <a:p>
          <a:endParaRPr lang="de-DE">
            <a:solidFill>
              <a:sysClr val="windowText" lastClr="000000">
                <a:hueOff val="0"/>
                <a:satOff val="0"/>
                <a:lumOff val="0"/>
                <a:alphaOff val="0"/>
              </a:sysClr>
            </a:solidFill>
            <a:latin typeface="Calibri"/>
            <a:ea typeface="+mn-ea"/>
            <a:cs typeface="+mn-cs"/>
          </a:endParaRPr>
        </a:p>
      </dgm:t>
    </dgm:pt>
    <dgm:pt modelId="{5CA3580A-96DA-4C20-8065-2264EF8C216C}">
      <dgm:prSet custT="1"/>
      <dgm:spPr>
        <a:xfrm>
          <a:off x="1480700" y="3169919"/>
          <a:ext cx="5922803" cy="894080"/>
        </a:xfrm>
        <a:prstGeom prst="roundRect">
          <a:avLst>
            <a:gd name="adj" fmla="val 10000"/>
          </a:avLst>
        </a:prstGeom>
        <a:solidFill>
          <a:sysClr val="window" lastClr="FFFFFF"/>
        </a:solidFill>
        <a:ln w="28575" cap="flat" cmpd="sng" algn="ctr">
          <a:solidFill>
            <a:srgbClr val="189BC4"/>
          </a:solidFill>
          <a:prstDash val="solid"/>
        </a:ln>
        <a:effectLst/>
      </dgm:spPr>
      <dgm:t>
        <a:bodyPr/>
        <a:lstStyle/>
        <a:p>
          <a:r>
            <a:rPr lang="de-DE" sz="1800" dirty="0">
              <a:solidFill>
                <a:sysClr val="windowText" lastClr="000000"/>
              </a:solidFill>
              <a:latin typeface="Calibri"/>
              <a:ea typeface="+mn-ea"/>
              <a:cs typeface="+mn-cs"/>
            </a:rPr>
            <a:t>Teile davon </a:t>
          </a:r>
          <a:r>
            <a:rPr lang="de-DE" sz="1800" b="1" dirty="0">
              <a:solidFill>
                <a:sysClr val="windowText" lastClr="000000"/>
              </a:solidFill>
              <a:latin typeface="Calibri"/>
              <a:ea typeface="+mn-ea"/>
              <a:cs typeface="+mn-cs"/>
            </a:rPr>
            <a:t>individuell angepasst </a:t>
          </a:r>
          <a:r>
            <a:rPr lang="de-DE" sz="1800" dirty="0">
              <a:solidFill>
                <a:sysClr val="windowText" lastClr="000000"/>
              </a:solidFill>
              <a:latin typeface="Calibri"/>
              <a:ea typeface="+mn-ea"/>
              <a:cs typeface="+mn-cs"/>
            </a:rPr>
            <a:t>in den Unterricht integriert</a:t>
          </a:r>
          <a:endParaRPr lang="de-DE" sz="1800" b="1" dirty="0">
            <a:solidFill>
              <a:sysClr val="windowText" lastClr="000000"/>
            </a:solidFill>
            <a:latin typeface="Calibri"/>
            <a:ea typeface="+mn-ea"/>
            <a:cs typeface="+mn-cs"/>
          </a:endParaRPr>
        </a:p>
      </dgm:t>
    </dgm:pt>
    <dgm:pt modelId="{364180F8-C2BC-4930-82F1-C1003FC9DE8F}" type="parTrans" cxnId="{9BEB0860-2F49-4203-AC02-A4153A9D6CF7}">
      <dgm:prSet/>
      <dgm:spPr/>
      <dgm:t>
        <a:bodyPr/>
        <a:lstStyle/>
        <a:p>
          <a:endParaRPr lang="de-DE"/>
        </a:p>
      </dgm:t>
    </dgm:pt>
    <dgm:pt modelId="{25F92628-2E43-4E7F-96C6-D9C97789DDB4}" type="sibTrans" cxnId="{9BEB0860-2F49-4203-AC02-A4153A9D6CF7}">
      <dgm:prSet/>
      <dgm:spPr/>
      <dgm:t>
        <a:bodyPr/>
        <a:lstStyle/>
        <a:p>
          <a:endParaRPr lang="de-DE"/>
        </a:p>
      </dgm:t>
    </dgm:pt>
    <dgm:pt modelId="{5AE85B50-73E6-4DBA-8E3E-8986D5D77E8C}" type="pres">
      <dgm:prSet presAssocID="{A58909A7-6D81-43F8-BC82-D4B8BD575B73}" presName="outerComposite" presStyleCnt="0">
        <dgm:presLayoutVars>
          <dgm:chMax val="5"/>
          <dgm:dir/>
          <dgm:resizeHandles val="exact"/>
        </dgm:presLayoutVars>
      </dgm:prSet>
      <dgm:spPr/>
      <dgm:t>
        <a:bodyPr/>
        <a:lstStyle/>
        <a:p>
          <a:endParaRPr lang="de-DE"/>
        </a:p>
      </dgm:t>
    </dgm:pt>
    <dgm:pt modelId="{BD8E7FA3-8609-4715-8416-84CC7C2FD471}" type="pres">
      <dgm:prSet presAssocID="{A58909A7-6D81-43F8-BC82-D4B8BD575B73}" presName="dummyMaxCanvas" presStyleCnt="0">
        <dgm:presLayoutVars/>
      </dgm:prSet>
      <dgm:spPr/>
    </dgm:pt>
    <dgm:pt modelId="{D4D12ADF-41DB-4550-8C14-877BBEF29357}" type="pres">
      <dgm:prSet presAssocID="{A58909A7-6D81-43F8-BC82-D4B8BD575B73}" presName="FourNodes_1" presStyleLbl="node1" presStyleIdx="0" presStyleCnt="4">
        <dgm:presLayoutVars>
          <dgm:bulletEnabled val="1"/>
        </dgm:presLayoutVars>
      </dgm:prSet>
      <dgm:spPr/>
      <dgm:t>
        <a:bodyPr/>
        <a:lstStyle/>
        <a:p>
          <a:endParaRPr lang="de-DE"/>
        </a:p>
      </dgm:t>
    </dgm:pt>
    <dgm:pt modelId="{356865CE-923A-430B-9E83-32267A6CCD70}" type="pres">
      <dgm:prSet presAssocID="{A58909A7-6D81-43F8-BC82-D4B8BD575B73}" presName="FourNodes_2" presStyleLbl="node1" presStyleIdx="1" presStyleCnt="4">
        <dgm:presLayoutVars>
          <dgm:bulletEnabled val="1"/>
        </dgm:presLayoutVars>
      </dgm:prSet>
      <dgm:spPr/>
      <dgm:t>
        <a:bodyPr/>
        <a:lstStyle/>
        <a:p>
          <a:endParaRPr lang="de-DE"/>
        </a:p>
      </dgm:t>
    </dgm:pt>
    <dgm:pt modelId="{82C3D4BE-F54F-47F6-91CB-C3C67895695F}" type="pres">
      <dgm:prSet presAssocID="{A58909A7-6D81-43F8-BC82-D4B8BD575B73}" presName="FourNodes_3" presStyleLbl="node1" presStyleIdx="2" presStyleCnt="4">
        <dgm:presLayoutVars>
          <dgm:bulletEnabled val="1"/>
        </dgm:presLayoutVars>
      </dgm:prSet>
      <dgm:spPr/>
      <dgm:t>
        <a:bodyPr/>
        <a:lstStyle/>
        <a:p>
          <a:endParaRPr lang="de-DE"/>
        </a:p>
      </dgm:t>
    </dgm:pt>
    <dgm:pt modelId="{D387D151-4147-4451-A630-6FC2E009F0FE}" type="pres">
      <dgm:prSet presAssocID="{A58909A7-6D81-43F8-BC82-D4B8BD575B73}" presName="FourNodes_4" presStyleLbl="node1" presStyleIdx="3" presStyleCnt="4">
        <dgm:presLayoutVars>
          <dgm:bulletEnabled val="1"/>
        </dgm:presLayoutVars>
      </dgm:prSet>
      <dgm:spPr/>
      <dgm:t>
        <a:bodyPr/>
        <a:lstStyle/>
        <a:p>
          <a:endParaRPr lang="de-DE"/>
        </a:p>
      </dgm:t>
    </dgm:pt>
    <dgm:pt modelId="{7C2D225A-209A-4DFA-A107-CA2B11A68C7E}" type="pres">
      <dgm:prSet presAssocID="{A58909A7-6D81-43F8-BC82-D4B8BD575B73}" presName="FourConn_1-2" presStyleLbl="fgAccFollowNode1" presStyleIdx="0" presStyleCnt="3">
        <dgm:presLayoutVars>
          <dgm:bulletEnabled val="1"/>
        </dgm:presLayoutVars>
      </dgm:prSet>
      <dgm:spPr/>
      <dgm:t>
        <a:bodyPr/>
        <a:lstStyle/>
        <a:p>
          <a:endParaRPr lang="de-DE"/>
        </a:p>
      </dgm:t>
    </dgm:pt>
    <dgm:pt modelId="{604D40F8-AC08-4FE2-9397-DE12CF10CC5D}" type="pres">
      <dgm:prSet presAssocID="{A58909A7-6D81-43F8-BC82-D4B8BD575B73}" presName="FourConn_2-3" presStyleLbl="fgAccFollowNode1" presStyleIdx="1" presStyleCnt="3">
        <dgm:presLayoutVars>
          <dgm:bulletEnabled val="1"/>
        </dgm:presLayoutVars>
      </dgm:prSet>
      <dgm:spPr/>
      <dgm:t>
        <a:bodyPr/>
        <a:lstStyle/>
        <a:p>
          <a:endParaRPr lang="de-DE"/>
        </a:p>
      </dgm:t>
    </dgm:pt>
    <dgm:pt modelId="{20269EF7-0810-460C-9954-CBAE704281DB}" type="pres">
      <dgm:prSet presAssocID="{A58909A7-6D81-43F8-BC82-D4B8BD575B73}" presName="FourConn_3-4" presStyleLbl="fgAccFollowNode1" presStyleIdx="2" presStyleCnt="3">
        <dgm:presLayoutVars>
          <dgm:bulletEnabled val="1"/>
        </dgm:presLayoutVars>
      </dgm:prSet>
      <dgm:spPr/>
      <dgm:t>
        <a:bodyPr/>
        <a:lstStyle/>
        <a:p>
          <a:endParaRPr lang="de-DE"/>
        </a:p>
      </dgm:t>
    </dgm:pt>
    <dgm:pt modelId="{578096E7-4A6F-4C0C-B1A5-135B9E960AC2}" type="pres">
      <dgm:prSet presAssocID="{A58909A7-6D81-43F8-BC82-D4B8BD575B73}" presName="FourNodes_1_text" presStyleLbl="node1" presStyleIdx="3" presStyleCnt="4">
        <dgm:presLayoutVars>
          <dgm:bulletEnabled val="1"/>
        </dgm:presLayoutVars>
      </dgm:prSet>
      <dgm:spPr/>
      <dgm:t>
        <a:bodyPr/>
        <a:lstStyle/>
        <a:p>
          <a:endParaRPr lang="de-DE"/>
        </a:p>
      </dgm:t>
    </dgm:pt>
    <dgm:pt modelId="{3A784AD1-08CE-4CA3-BF98-FB1A1AF42D18}" type="pres">
      <dgm:prSet presAssocID="{A58909A7-6D81-43F8-BC82-D4B8BD575B73}" presName="FourNodes_2_text" presStyleLbl="node1" presStyleIdx="3" presStyleCnt="4">
        <dgm:presLayoutVars>
          <dgm:bulletEnabled val="1"/>
        </dgm:presLayoutVars>
      </dgm:prSet>
      <dgm:spPr/>
      <dgm:t>
        <a:bodyPr/>
        <a:lstStyle/>
        <a:p>
          <a:endParaRPr lang="de-DE"/>
        </a:p>
      </dgm:t>
    </dgm:pt>
    <dgm:pt modelId="{7E8E1F53-F900-4B58-8EDF-761308CA0EDA}" type="pres">
      <dgm:prSet presAssocID="{A58909A7-6D81-43F8-BC82-D4B8BD575B73}" presName="FourNodes_3_text" presStyleLbl="node1" presStyleIdx="3" presStyleCnt="4">
        <dgm:presLayoutVars>
          <dgm:bulletEnabled val="1"/>
        </dgm:presLayoutVars>
      </dgm:prSet>
      <dgm:spPr/>
      <dgm:t>
        <a:bodyPr/>
        <a:lstStyle/>
        <a:p>
          <a:endParaRPr lang="de-DE"/>
        </a:p>
      </dgm:t>
    </dgm:pt>
    <dgm:pt modelId="{1439A01B-FB2E-4020-9965-763B98609478}" type="pres">
      <dgm:prSet presAssocID="{A58909A7-6D81-43F8-BC82-D4B8BD575B73}" presName="FourNodes_4_text" presStyleLbl="node1" presStyleIdx="3" presStyleCnt="4">
        <dgm:presLayoutVars>
          <dgm:bulletEnabled val="1"/>
        </dgm:presLayoutVars>
      </dgm:prSet>
      <dgm:spPr/>
      <dgm:t>
        <a:bodyPr/>
        <a:lstStyle/>
        <a:p>
          <a:endParaRPr lang="de-DE"/>
        </a:p>
      </dgm:t>
    </dgm:pt>
  </dgm:ptLst>
  <dgm:cxnLst>
    <dgm:cxn modelId="{64A267E5-93E8-44BA-93DC-E8A62023771D}" type="presOf" srcId="{55F16DCC-5FBC-435D-B482-309A74E38B0C}" destId="{356865CE-923A-430B-9E83-32267A6CCD70}" srcOrd="0" destOrd="0" presId="urn:microsoft.com/office/officeart/2005/8/layout/vProcess5"/>
    <dgm:cxn modelId="{38D9F445-B6EB-494B-8013-B02ACB525339}" srcId="{A58909A7-6D81-43F8-BC82-D4B8BD575B73}" destId="{55F16DCC-5FBC-435D-B482-309A74E38B0C}" srcOrd="1" destOrd="0" parTransId="{271D7594-93E3-4DFA-8A50-D18B270D9CCC}" sibTransId="{45B12609-71AD-4EBB-96D3-7F172EA8B8D6}"/>
    <dgm:cxn modelId="{4B677528-B1C8-4B59-AE9B-1D55131CA375}" type="presOf" srcId="{45B12609-71AD-4EBB-96D3-7F172EA8B8D6}" destId="{604D40F8-AC08-4FE2-9397-DE12CF10CC5D}" srcOrd="0" destOrd="0" presId="urn:microsoft.com/office/officeart/2005/8/layout/vProcess5"/>
    <dgm:cxn modelId="{B8EDCA4A-A8E9-4FB9-A313-6F6F4691ECE8}" type="presOf" srcId="{0FDC62F6-F371-4EAD-AC49-5D66AECD875E}" destId="{578096E7-4A6F-4C0C-B1A5-135B9E960AC2}" srcOrd="1" destOrd="0" presId="urn:microsoft.com/office/officeart/2005/8/layout/vProcess5"/>
    <dgm:cxn modelId="{EC509976-6D41-4B68-8528-AF5687C38308}" type="presOf" srcId="{5CA3580A-96DA-4C20-8065-2264EF8C216C}" destId="{D387D151-4147-4451-A630-6FC2E009F0FE}" srcOrd="0" destOrd="0" presId="urn:microsoft.com/office/officeart/2005/8/layout/vProcess5"/>
    <dgm:cxn modelId="{05E51C08-4C81-4087-889B-CACF1DF3023D}" type="presOf" srcId="{55F16DCC-5FBC-435D-B482-309A74E38B0C}" destId="{3A784AD1-08CE-4CA3-BF98-FB1A1AF42D18}" srcOrd="1" destOrd="0" presId="urn:microsoft.com/office/officeart/2005/8/layout/vProcess5"/>
    <dgm:cxn modelId="{09F5AB8D-922A-4946-B8C4-7B8AD8A8BFB5}" type="presOf" srcId="{1B184143-67A6-45A8-AAE0-1818F3B9BBB8}" destId="{7C2D225A-209A-4DFA-A107-CA2B11A68C7E}" srcOrd="0" destOrd="0" presId="urn:microsoft.com/office/officeart/2005/8/layout/vProcess5"/>
    <dgm:cxn modelId="{F3435C4B-1DD3-403B-BE7B-9972D3376BA8}" type="presOf" srcId="{C8CF2FBA-659E-4ED0-BCBE-CEDA1E5C95D9}" destId="{20269EF7-0810-460C-9954-CBAE704281DB}" srcOrd="0" destOrd="0" presId="urn:microsoft.com/office/officeart/2005/8/layout/vProcess5"/>
    <dgm:cxn modelId="{96609392-A75A-4FEB-AF55-7DD6D03A50CF}" type="presOf" srcId="{478FE855-F62B-4670-BB94-2A3A943E03FA}" destId="{7E8E1F53-F900-4B58-8EDF-761308CA0EDA}" srcOrd="1" destOrd="0" presId="urn:microsoft.com/office/officeart/2005/8/layout/vProcess5"/>
    <dgm:cxn modelId="{7F224006-1B22-4227-8AC7-9F2EDF3E2EB3}" type="presOf" srcId="{A58909A7-6D81-43F8-BC82-D4B8BD575B73}" destId="{5AE85B50-73E6-4DBA-8E3E-8986D5D77E8C}" srcOrd="0" destOrd="0" presId="urn:microsoft.com/office/officeart/2005/8/layout/vProcess5"/>
    <dgm:cxn modelId="{CD6FDA9D-84AA-4140-A071-1B1617E8583B}" type="presOf" srcId="{5CA3580A-96DA-4C20-8065-2264EF8C216C}" destId="{1439A01B-FB2E-4020-9965-763B98609478}" srcOrd="1" destOrd="0" presId="urn:microsoft.com/office/officeart/2005/8/layout/vProcess5"/>
    <dgm:cxn modelId="{B4FCC601-F7B8-4ED8-B929-BFF03940A1EB}" type="presOf" srcId="{478FE855-F62B-4670-BB94-2A3A943E03FA}" destId="{82C3D4BE-F54F-47F6-91CB-C3C67895695F}" srcOrd="0" destOrd="0" presId="urn:microsoft.com/office/officeart/2005/8/layout/vProcess5"/>
    <dgm:cxn modelId="{DA794F7A-BE64-4843-8ABE-5E39849AF8BA}" srcId="{A58909A7-6D81-43F8-BC82-D4B8BD575B73}" destId="{478FE855-F62B-4670-BB94-2A3A943E03FA}" srcOrd="2" destOrd="0" parTransId="{C5190222-5CC1-48D3-B59C-9F83BB851B8D}" sibTransId="{C8CF2FBA-659E-4ED0-BCBE-CEDA1E5C95D9}"/>
    <dgm:cxn modelId="{9BEB0860-2F49-4203-AC02-A4153A9D6CF7}" srcId="{A58909A7-6D81-43F8-BC82-D4B8BD575B73}" destId="{5CA3580A-96DA-4C20-8065-2264EF8C216C}" srcOrd="3" destOrd="0" parTransId="{364180F8-C2BC-4930-82F1-C1003FC9DE8F}" sibTransId="{25F92628-2E43-4E7F-96C6-D9C97789DDB4}"/>
    <dgm:cxn modelId="{FE208C74-1664-49CB-B0DB-D37450ABEC3A}" srcId="{A58909A7-6D81-43F8-BC82-D4B8BD575B73}" destId="{0FDC62F6-F371-4EAD-AC49-5D66AECD875E}" srcOrd="0" destOrd="0" parTransId="{5455B41A-477E-4D11-8DB5-39E87C3DE11B}" sibTransId="{1B184143-67A6-45A8-AAE0-1818F3B9BBB8}"/>
    <dgm:cxn modelId="{BE6E5227-3BE4-42D2-8CAB-FFE2BD9C0163}" type="presOf" srcId="{0FDC62F6-F371-4EAD-AC49-5D66AECD875E}" destId="{D4D12ADF-41DB-4550-8C14-877BBEF29357}" srcOrd="0" destOrd="0" presId="urn:microsoft.com/office/officeart/2005/8/layout/vProcess5"/>
    <dgm:cxn modelId="{912C3561-FA61-4B91-A93B-65D3B164212A}" type="presParOf" srcId="{5AE85B50-73E6-4DBA-8E3E-8986D5D77E8C}" destId="{BD8E7FA3-8609-4715-8416-84CC7C2FD471}" srcOrd="0" destOrd="0" presId="urn:microsoft.com/office/officeart/2005/8/layout/vProcess5"/>
    <dgm:cxn modelId="{4770203C-C539-4578-A453-FCDBC0D5CC47}" type="presParOf" srcId="{5AE85B50-73E6-4DBA-8E3E-8986D5D77E8C}" destId="{D4D12ADF-41DB-4550-8C14-877BBEF29357}" srcOrd="1" destOrd="0" presId="urn:microsoft.com/office/officeart/2005/8/layout/vProcess5"/>
    <dgm:cxn modelId="{BDF4A3F8-A6F0-44A4-9943-B63828358D1A}" type="presParOf" srcId="{5AE85B50-73E6-4DBA-8E3E-8986D5D77E8C}" destId="{356865CE-923A-430B-9E83-32267A6CCD70}" srcOrd="2" destOrd="0" presId="urn:microsoft.com/office/officeart/2005/8/layout/vProcess5"/>
    <dgm:cxn modelId="{FDA4A877-B83F-47C6-BB61-4E0117E8E47A}" type="presParOf" srcId="{5AE85B50-73E6-4DBA-8E3E-8986D5D77E8C}" destId="{82C3D4BE-F54F-47F6-91CB-C3C67895695F}" srcOrd="3" destOrd="0" presId="urn:microsoft.com/office/officeart/2005/8/layout/vProcess5"/>
    <dgm:cxn modelId="{C9AAF3DB-6422-482E-8CB5-262981C9CA57}" type="presParOf" srcId="{5AE85B50-73E6-4DBA-8E3E-8986D5D77E8C}" destId="{D387D151-4147-4451-A630-6FC2E009F0FE}" srcOrd="4" destOrd="0" presId="urn:microsoft.com/office/officeart/2005/8/layout/vProcess5"/>
    <dgm:cxn modelId="{E85CA75D-7199-4181-B947-B510B020FA21}" type="presParOf" srcId="{5AE85B50-73E6-4DBA-8E3E-8986D5D77E8C}" destId="{7C2D225A-209A-4DFA-A107-CA2B11A68C7E}" srcOrd="5" destOrd="0" presId="urn:microsoft.com/office/officeart/2005/8/layout/vProcess5"/>
    <dgm:cxn modelId="{3E8CD54A-1438-4569-B3F4-B38C6910422D}" type="presParOf" srcId="{5AE85B50-73E6-4DBA-8E3E-8986D5D77E8C}" destId="{604D40F8-AC08-4FE2-9397-DE12CF10CC5D}" srcOrd="6" destOrd="0" presId="urn:microsoft.com/office/officeart/2005/8/layout/vProcess5"/>
    <dgm:cxn modelId="{A31CABEE-EA6E-4A5A-8F27-0372775A0C17}" type="presParOf" srcId="{5AE85B50-73E6-4DBA-8E3E-8986D5D77E8C}" destId="{20269EF7-0810-460C-9954-CBAE704281DB}" srcOrd="7" destOrd="0" presId="urn:microsoft.com/office/officeart/2005/8/layout/vProcess5"/>
    <dgm:cxn modelId="{2E475803-A747-46A1-AFE0-B990E714C3C0}" type="presParOf" srcId="{5AE85B50-73E6-4DBA-8E3E-8986D5D77E8C}" destId="{578096E7-4A6F-4C0C-B1A5-135B9E960AC2}" srcOrd="8" destOrd="0" presId="urn:microsoft.com/office/officeart/2005/8/layout/vProcess5"/>
    <dgm:cxn modelId="{F76A91A8-4A53-4B7C-BA6F-CBDA0D000512}" type="presParOf" srcId="{5AE85B50-73E6-4DBA-8E3E-8986D5D77E8C}" destId="{3A784AD1-08CE-4CA3-BF98-FB1A1AF42D18}" srcOrd="9" destOrd="0" presId="urn:microsoft.com/office/officeart/2005/8/layout/vProcess5"/>
    <dgm:cxn modelId="{1612AADA-9946-4284-8732-47E0625AB5EF}" type="presParOf" srcId="{5AE85B50-73E6-4DBA-8E3E-8986D5D77E8C}" destId="{7E8E1F53-F900-4B58-8EDF-761308CA0EDA}" srcOrd="10" destOrd="0" presId="urn:microsoft.com/office/officeart/2005/8/layout/vProcess5"/>
    <dgm:cxn modelId="{875C0EA1-F49B-470C-B499-947AE33E2CD1}" type="presParOf" srcId="{5AE85B50-73E6-4DBA-8E3E-8986D5D77E8C}" destId="{1439A01B-FB2E-4020-9965-763B9860947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5165C-1468-4A7A-93AF-6B1C9E72BFF8}">
      <dsp:nvSpPr>
        <dsp:cNvPr id="0" name=""/>
        <dsp:cNvSpPr/>
      </dsp:nvSpPr>
      <dsp:spPr>
        <a:xfrm>
          <a:off x="4633168" y="1099"/>
          <a:ext cx="1706463" cy="1109201"/>
        </a:xfrm>
        <a:prstGeom prst="roundRect">
          <a:avLst/>
        </a:prstGeom>
        <a:solidFill>
          <a:srgbClr val="189BC4"/>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Präsentation Die Wasserstraße Rhein</a:t>
          </a:r>
          <a:endParaRPr lang="de-DE" sz="1700" kern="1200" dirty="0"/>
        </a:p>
      </dsp:txBody>
      <dsp:txXfrm>
        <a:off x="4687315" y="55246"/>
        <a:ext cx="1598169" cy="1000907"/>
      </dsp:txXfrm>
    </dsp:sp>
    <dsp:sp modelId="{975655CF-C7AD-48B1-B055-C0785A343442}">
      <dsp:nvSpPr>
        <dsp:cNvPr id="0" name=""/>
        <dsp:cNvSpPr/>
      </dsp:nvSpPr>
      <dsp:spPr>
        <a:xfrm>
          <a:off x="3653706" y="555700"/>
          <a:ext cx="3665386" cy="3665386"/>
        </a:xfrm>
        <a:custGeom>
          <a:avLst/>
          <a:gdLst/>
          <a:ahLst/>
          <a:cxnLst/>
          <a:rect l="0" t="0" r="0" b="0"/>
          <a:pathLst>
            <a:path>
              <a:moveTo>
                <a:pt x="2698219" y="217258"/>
              </a:moveTo>
              <a:arcTo wR="1832693" hR="1832693" stAng="17890906" swAng="262609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D86CC2-2316-4C7F-B02F-276EF55ACE11}">
      <dsp:nvSpPr>
        <dsp:cNvPr id="0" name=""/>
        <dsp:cNvSpPr/>
      </dsp:nvSpPr>
      <dsp:spPr>
        <a:xfrm>
          <a:off x="6465861" y="1833792"/>
          <a:ext cx="1706463" cy="1109201"/>
        </a:xfrm>
        <a:prstGeom prst="roundRect">
          <a:avLst/>
        </a:prstGeom>
        <a:solidFill>
          <a:srgbClr val="189BC4"/>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Linksammlung</a:t>
          </a:r>
          <a:endParaRPr lang="de-DE" sz="1700" kern="1200" dirty="0"/>
        </a:p>
      </dsp:txBody>
      <dsp:txXfrm>
        <a:off x="6520008" y="1887939"/>
        <a:ext cx="1598169" cy="1000907"/>
      </dsp:txXfrm>
    </dsp:sp>
    <dsp:sp modelId="{E68553CC-3B0D-4C79-B9C1-2AB368D220A4}">
      <dsp:nvSpPr>
        <dsp:cNvPr id="0" name=""/>
        <dsp:cNvSpPr/>
      </dsp:nvSpPr>
      <dsp:spPr>
        <a:xfrm>
          <a:off x="3653706" y="555700"/>
          <a:ext cx="3665386" cy="3665386"/>
        </a:xfrm>
        <a:custGeom>
          <a:avLst/>
          <a:gdLst/>
          <a:ahLst/>
          <a:cxnLst/>
          <a:rect l="0" t="0" r="0" b="0"/>
          <a:pathLst>
            <a:path>
              <a:moveTo>
                <a:pt x="3575193" y="2400544"/>
              </a:moveTo>
              <a:arcTo wR="1832693" hR="1832693" stAng="1082995" swAng="262609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9ED3B9-D9E4-4A1D-A890-FF379F3E9EAB}">
      <dsp:nvSpPr>
        <dsp:cNvPr id="0" name=""/>
        <dsp:cNvSpPr/>
      </dsp:nvSpPr>
      <dsp:spPr>
        <a:xfrm>
          <a:off x="4633168" y="3666486"/>
          <a:ext cx="1706463" cy="1109201"/>
        </a:xfrm>
        <a:prstGeom prst="roundRect">
          <a:avLst/>
        </a:prstGeom>
        <a:solidFill>
          <a:srgbClr val="189BC4"/>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Videobibliothek</a:t>
          </a:r>
          <a:endParaRPr lang="de-DE" sz="1700" kern="1200" dirty="0"/>
        </a:p>
      </dsp:txBody>
      <dsp:txXfrm>
        <a:off x="4687315" y="3720633"/>
        <a:ext cx="1598169" cy="1000907"/>
      </dsp:txXfrm>
    </dsp:sp>
    <dsp:sp modelId="{744478A8-4291-44B4-A23E-A1713C9F4F5D}">
      <dsp:nvSpPr>
        <dsp:cNvPr id="0" name=""/>
        <dsp:cNvSpPr/>
      </dsp:nvSpPr>
      <dsp:spPr>
        <a:xfrm>
          <a:off x="3653706" y="555700"/>
          <a:ext cx="3665386" cy="3665386"/>
        </a:xfrm>
        <a:custGeom>
          <a:avLst/>
          <a:gdLst/>
          <a:ahLst/>
          <a:cxnLst/>
          <a:rect l="0" t="0" r="0" b="0"/>
          <a:pathLst>
            <a:path>
              <a:moveTo>
                <a:pt x="967166" y="3448127"/>
              </a:moveTo>
              <a:arcTo wR="1832693" hR="1832693" stAng="7090906" swAng="262609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1F8AF4-85EA-48BC-95A1-A5A4C29406C0}">
      <dsp:nvSpPr>
        <dsp:cNvPr id="0" name=""/>
        <dsp:cNvSpPr/>
      </dsp:nvSpPr>
      <dsp:spPr>
        <a:xfrm>
          <a:off x="2800475" y="1833792"/>
          <a:ext cx="1706463" cy="1109201"/>
        </a:xfrm>
        <a:prstGeom prst="roundRect">
          <a:avLst/>
        </a:prstGeom>
        <a:solidFill>
          <a:srgbClr val="189BC4"/>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Übungen</a:t>
          </a:r>
          <a:endParaRPr lang="de-DE" sz="1700" kern="1200" dirty="0"/>
        </a:p>
      </dsp:txBody>
      <dsp:txXfrm>
        <a:off x="2854622" y="1887939"/>
        <a:ext cx="1598169" cy="1000907"/>
      </dsp:txXfrm>
    </dsp:sp>
    <dsp:sp modelId="{E8B84476-9256-4993-AD38-7C9932945DFF}">
      <dsp:nvSpPr>
        <dsp:cNvPr id="0" name=""/>
        <dsp:cNvSpPr/>
      </dsp:nvSpPr>
      <dsp:spPr>
        <a:xfrm>
          <a:off x="3653706" y="555700"/>
          <a:ext cx="3665386" cy="3665386"/>
        </a:xfrm>
        <a:custGeom>
          <a:avLst/>
          <a:gdLst/>
          <a:ahLst/>
          <a:cxnLst/>
          <a:rect l="0" t="0" r="0" b="0"/>
          <a:pathLst>
            <a:path>
              <a:moveTo>
                <a:pt x="90192" y="1264841"/>
              </a:moveTo>
              <a:arcTo wR="1832693" hR="1832693" stAng="11882995" swAng="2626099"/>
            </a:path>
          </a:pathLst>
        </a:custGeom>
        <a:noFill/>
        <a:ln w="9525" cap="flat" cmpd="sng" algn="ctr">
          <a:solidFill>
            <a:srgbClr val="189BC4"/>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12ADF-41DB-4550-8C14-877BBEF29357}">
      <dsp:nvSpPr>
        <dsp:cNvPr id="0" name=""/>
        <dsp:cNvSpPr/>
      </dsp:nvSpPr>
      <dsp:spPr>
        <a:xfrm>
          <a:off x="0" y="0"/>
          <a:ext cx="5922803" cy="894080"/>
        </a:xfrm>
        <a:prstGeom prst="roundRect">
          <a:avLst>
            <a:gd name="adj" fmla="val 10000"/>
          </a:avLst>
        </a:prstGeom>
        <a:solidFill>
          <a:sysClr val="window" lastClr="FFFFFF"/>
        </a:solidFill>
        <a:ln w="28575" cap="flat" cmpd="sng" algn="ctr">
          <a:solidFill>
            <a:srgbClr val="189B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solidFill>
                <a:sysClr val="windowText" lastClr="000000"/>
              </a:solidFill>
              <a:latin typeface="Calibri"/>
              <a:ea typeface="+mn-ea"/>
              <a:cs typeface="+mn-cs"/>
            </a:rPr>
            <a:t>Integration eines </a:t>
          </a:r>
          <a:r>
            <a:rPr lang="de-DE" sz="1800" b="1" kern="1200" dirty="0">
              <a:solidFill>
                <a:sysClr val="windowText" lastClr="000000"/>
              </a:solidFill>
              <a:latin typeface="Calibri"/>
              <a:ea typeface="+mn-ea"/>
              <a:cs typeface="+mn-cs"/>
            </a:rPr>
            <a:t>gesamten Lehrmittelpaketes </a:t>
          </a:r>
          <a:endParaRPr lang="de-DE" sz="1800" b="1" kern="1200" dirty="0">
            <a:solidFill>
              <a:sysClr val="window" lastClr="FFFFFF"/>
            </a:solidFill>
            <a:latin typeface="Calibri"/>
            <a:ea typeface="+mn-ea"/>
            <a:cs typeface="+mn-cs"/>
          </a:endParaRPr>
        </a:p>
      </dsp:txBody>
      <dsp:txXfrm>
        <a:off x="26187" y="26187"/>
        <a:ext cx="4882470" cy="841706"/>
      </dsp:txXfrm>
    </dsp:sp>
    <dsp:sp modelId="{356865CE-923A-430B-9E83-32267A6CCD70}">
      <dsp:nvSpPr>
        <dsp:cNvPr id="0" name=""/>
        <dsp:cNvSpPr/>
      </dsp:nvSpPr>
      <dsp:spPr>
        <a:xfrm>
          <a:off x="496034" y="1056640"/>
          <a:ext cx="5922803" cy="894080"/>
        </a:xfrm>
        <a:prstGeom prst="roundRect">
          <a:avLst>
            <a:gd name="adj" fmla="val 10000"/>
          </a:avLst>
        </a:prstGeom>
        <a:solidFill>
          <a:sysClr val="window" lastClr="FFFFFF"/>
        </a:solidFill>
        <a:ln w="28575" cap="flat" cmpd="sng" algn="ctr">
          <a:solidFill>
            <a:srgbClr val="189B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solidFill>
                <a:sysClr val="windowText" lastClr="000000"/>
              </a:solidFill>
              <a:latin typeface="Calibri"/>
              <a:ea typeface="+mn-ea"/>
              <a:cs typeface="+mn-cs"/>
            </a:rPr>
            <a:t>Integration </a:t>
          </a:r>
          <a:r>
            <a:rPr lang="de-DE" sz="1800" b="1" kern="1200" dirty="0">
              <a:solidFill>
                <a:sysClr val="windowText" lastClr="000000"/>
              </a:solidFill>
              <a:latin typeface="Calibri"/>
              <a:ea typeface="+mn-ea"/>
              <a:cs typeface="+mn-cs"/>
            </a:rPr>
            <a:t>einzelner Übungen </a:t>
          </a:r>
          <a:r>
            <a:rPr lang="de-DE" sz="1800" kern="1200" dirty="0">
              <a:solidFill>
                <a:sysClr val="windowText" lastClr="000000"/>
              </a:solidFill>
              <a:latin typeface="Calibri"/>
              <a:ea typeface="+mn-ea"/>
              <a:cs typeface="+mn-cs"/>
            </a:rPr>
            <a:t>und </a:t>
          </a:r>
          <a:r>
            <a:rPr lang="de-DE" sz="1800" b="1" kern="1200" dirty="0">
              <a:solidFill>
                <a:sysClr val="windowText" lastClr="000000"/>
              </a:solidFill>
              <a:latin typeface="Calibri"/>
              <a:ea typeface="+mn-ea"/>
              <a:cs typeface="+mn-cs"/>
            </a:rPr>
            <a:t>Lehrmittel</a:t>
          </a:r>
        </a:p>
      </dsp:txBody>
      <dsp:txXfrm>
        <a:off x="522221" y="1082827"/>
        <a:ext cx="4793242" cy="841706"/>
      </dsp:txXfrm>
    </dsp:sp>
    <dsp:sp modelId="{82C3D4BE-F54F-47F6-91CB-C3C67895695F}">
      <dsp:nvSpPr>
        <dsp:cNvPr id="0" name=""/>
        <dsp:cNvSpPr/>
      </dsp:nvSpPr>
      <dsp:spPr>
        <a:xfrm>
          <a:off x="984666" y="2113280"/>
          <a:ext cx="5922803" cy="894080"/>
        </a:xfrm>
        <a:prstGeom prst="roundRect">
          <a:avLst>
            <a:gd name="adj" fmla="val 10000"/>
          </a:avLst>
        </a:prstGeom>
        <a:solidFill>
          <a:sysClr val="window" lastClr="FFFFFF"/>
        </a:solidFill>
        <a:ln w="28575" cap="flat" cmpd="sng" algn="ctr">
          <a:solidFill>
            <a:srgbClr val="189B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solidFill>
                <a:sysClr val="windowText" lastClr="000000"/>
              </a:solidFill>
              <a:latin typeface="Calibri"/>
              <a:ea typeface="+mn-ea"/>
              <a:cs typeface="+mn-cs"/>
            </a:rPr>
            <a:t>Als </a:t>
          </a:r>
          <a:r>
            <a:rPr lang="de-DE" sz="1800" b="1" kern="1200" dirty="0">
              <a:solidFill>
                <a:sysClr val="windowText" lastClr="000000"/>
              </a:solidFill>
              <a:latin typeface="Calibri"/>
              <a:ea typeface="+mn-ea"/>
              <a:cs typeface="+mn-cs"/>
            </a:rPr>
            <a:t>Hausübung</a:t>
          </a:r>
          <a:r>
            <a:rPr lang="de-DE" sz="1800" kern="1200" dirty="0">
              <a:solidFill>
                <a:sysClr val="windowText" lastClr="000000"/>
              </a:solidFill>
              <a:latin typeface="Calibri"/>
              <a:ea typeface="+mn-ea"/>
              <a:cs typeface="+mn-cs"/>
            </a:rPr>
            <a:t> oder zur </a:t>
          </a:r>
          <a:r>
            <a:rPr lang="de-DE" sz="1800" b="1" kern="1200" dirty="0">
              <a:solidFill>
                <a:sysClr val="windowText" lastClr="000000"/>
              </a:solidFill>
              <a:latin typeface="Calibri"/>
              <a:ea typeface="+mn-ea"/>
              <a:cs typeface="+mn-cs"/>
            </a:rPr>
            <a:t>Selbstrecherche</a:t>
          </a:r>
        </a:p>
      </dsp:txBody>
      <dsp:txXfrm>
        <a:off x="1010853" y="2139467"/>
        <a:ext cx="4800645" cy="841706"/>
      </dsp:txXfrm>
    </dsp:sp>
    <dsp:sp modelId="{D387D151-4147-4451-A630-6FC2E009F0FE}">
      <dsp:nvSpPr>
        <dsp:cNvPr id="0" name=""/>
        <dsp:cNvSpPr/>
      </dsp:nvSpPr>
      <dsp:spPr>
        <a:xfrm>
          <a:off x="1480700" y="3169919"/>
          <a:ext cx="5922803" cy="894080"/>
        </a:xfrm>
        <a:prstGeom prst="roundRect">
          <a:avLst>
            <a:gd name="adj" fmla="val 10000"/>
          </a:avLst>
        </a:prstGeom>
        <a:solidFill>
          <a:sysClr val="window" lastClr="FFFFFF"/>
        </a:solidFill>
        <a:ln w="28575" cap="flat" cmpd="sng" algn="ctr">
          <a:solidFill>
            <a:srgbClr val="189B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kern="1200" dirty="0">
              <a:solidFill>
                <a:sysClr val="windowText" lastClr="000000"/>
              </a:solidFill>
              <a:latin typeface="Calibri"/>
              <a:ea typeface="+mn-ea"/>
              <a:cs typeface="+mn-cs"/>
            </a:rPr>
            <a:t>Teile davon </a:t>
          </a:r>
          <a:r>
            <a:rPr lang="de-DE" sz="1800" b="1" kern="1200" dirty="0">
              <a:solidFill>
                <a:sysClr val="windowText" lastClr="000000"/>
              </a:solidFill>
              <a:latin typeface="Calibri"/>
              <a:ea typeface="+mn-ea"/>
              <a:cs typeface="+mn-cs"/>
            </a:rPr>
            <a:t>individuell angepasst </a:t>
          </a:r>
          <a:r>
            <a:rPr lang="de-DE" sz="1800" kern="1200" dirty="0">
              <a:solidFill>
                <a:sysClr val="windowText" lastClr="000000"/>
              </a:solidFill>
              <a:latin typeface="Calibri"/>
              <a:ea typeface="+mn-ea"/>
              <a:cs typeface="+mn-cs"/>
            </a:rPr>
            <a:t>in den Unterricht integriert</a:t>
          </a:r>
          <a:endParaRPr lang="de-DE" sz="1800" b="1" kern="1200" dirty="0">
            <a:solidFill>
              <a:sysClr val="windowText" lastClr="000000"/>
            </a:solidFill>
            <a:latin typeface="Calibri"/>
            <a:ea typeface="+mn-ea"/>
            <a:cs typeface="+mn-cs"/>
          </a:endParaRPr>
        </a:p>
      </dsp:txBody>
      <dsp:txXfrm>
        <a:off x="1506887" y="3196106"/>
        <a:ext cx="4793242" cy="841706"/>
      </dsp:txXfrm>
    </dsp:sp>
    <dsp:sp modelId="{7C2D225A-209A-4DFA-A107-CA2B11A68C7E}">
      <dsp:nvSpPr>
        <dsp:cNvPr id="0" name=""/>
        <dsp:cNvSpPr/>
      </dsp:nvSpPr>
      <dsp:spPr>
        <a:xfrm>
          <a:off x="5341651" y="684783"/>
          <a:ext cx="581152" cy="581152"/>
        </a:xfrm>
        <a:prstGeom prst="downArrow">
          <a:avLst>
            <a:gd name="adj1" fmla="val 55000"/>
            <a:gd name="adj2" fmla="val 45000"/>
          </a:avLst>
        </a:prstGeom>
        <a:solidFill>
          <a:srgbClr val="189BC4">
            <a:alpha val="90000"/>
          </a:srgbClr>
        </a:solidFill>
        <a:ln w="26425" cap="flat" cmpd="sng" algn="ctr">
          <a:solidFill>
            <a:srgbClr val="189BC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de-DE" sz="2600" kern="1200">
            <a:solidFill>
              <a:sysClr val="windowText" lastClr="000000">
                <a:hueOff val="0"/>
                <a:satOff val="0"/>
                <a:lumOff val="0"/>
                <a:alphaOff val="0"/>
              </a:sysClr>
            </a:solidFill>
            <a:latin typeface="Calibri"/>
            <a:ea typeface="+mn-ea"/>
            <a:cs typeface="+mn-cs"/>
          </a:endParaRPr>
        </a:p>
      </dsp:txBody>
      <dsp:txXfrm>
        <a:off x="5472410" y="684783"/>
        <a:ext cx="319634" cy="437317"/>
      </dsp:txXfrm>
    </dsp:sp>
    <dsp:sp modelId="{604D40F8-AC08-4FE2-9397-DE12CF10CC5D}">
      <dsp:nvSpPr>
        <dsp:cNvPr id="0" name=""/>
        <dsp:cNvSpPr/>
      </dsp:nvSpPr>
      <dsp:spPr>
        <a:xfrm>
          <a:off x="5837685" y="1741423"/>
          <a:ext cx="581152" cy="581152"/>
        </a:xfrm>
        <a:prstGeom prst="downArrow">
          <a:avLst>
            <a:gd name="adj1" fmla="val 55000"/>
            <a:gd name="adj2" fmla="val 45000"/>
          </a:avLst>
        </a:prstGeom>
        <a:solidFill>
          <a:srgbClr val="189BC4">
            <a:alpha val="90000"/>
          </a:srgbClr>
        </a:solidFill>
        <a:ln w="26425" cap="flat" cmpd="sng" algn="ctr">
          <a:solidFill>
            <a:srgbClr val="189BC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de-DE" sz="2600" kern="1200">
            <a:solidFill>
              <a:sysClr val="windowText" lastClr="000000">
                <a:hueOff val="0"/>
                <a:satOff val="0"/>
                <a:lumOff val="0"/>
                <a:alphaOff val="0"/>
              </a:sysClr>
            </a:solidFill>
            <a:latin typeface="Calibri"/>
            <a:ea typeface="+mn-ea"/>
            <a:cs typeface="+mn-cs"/>
          </a:endParaRPr>
        </a:p>
      </dsp:txBody>
      <dsp:txXfrm>
        <a:off x="5968444" y="1741423"/>
        <a:ext cx="319634" cy="437317"/>
      </dsp:txXfrm>
    </dsp:sp>
    <dsp:sp modelId="{20269EF7-0810-460C-9954-CBAE704281DB}">
      <dsp:nvSpPr>
        <dsp:cNvPr id="0" name=""/>
        <dsp:cNvSpPr/>
      </dsp:nvSpPr>
      <dsp:spPr>
        <a:xfrm>
          <a:off x="6326317" y="2798064"/>
          <a:ext cx="581152" cy="581152"/>
        </a:xfrm>
        <a:prstGeom prst="downArrow">
          <a:avLst>
            <a:gd name="adj1" fmla="val 55000"/>
            <a:gd name="adj2" fmla="val 45000"/>
          </a:avLst>
        </a:prstGeom>
        <a:solidFill>
          <a:srgbClr val="189BC4">
            <a:alpha val="90000"/>
          </a:srgbClr>
        </a:solidFill>
        <a:ln w="26425" cap="flat" cmpd="sng" algn="ctr">
          <a:solidFill>
            <a:srgbClr val="189BC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de-DE" sz="2600" kern="1200">
            <a:solidFill>
              <a:sysClr val="windowText" lastClr="000000">
                <a:hueOff val="0"/>
                <a:satOff val="0"/>
                <a:lumOff val="0"/>
                <a:alphaOff val="0"/>
              </a:sysClr>
            </a:solidFill>
            <a:latin typeface="Calibri"/>
            <a:ea typeface="+mn-ea"/>
            <a:cs typeface="+mn-cs"/>
          </a:endParaRPr>
        </a:p>
      </dsp:txBody>
      <dsp:txXfrm>
        <a:off x="6457076" y="2798064"/>
        <a:ext cx="319634" cy="43731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D9712DC7-9976-4C0C-9B86-E63A06B1CD79}" type="datetimeFigureOut">
              <a:rPr lang="de-AT" smtClean="0"/>
              <a:t>08.10.2019</a:t>
            </a:fld>
            <a:endParaRPr lang="de-AT"/>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11F039FD-26C9-4C62-A39E-341C72D8A0EA}" type="slidenum">
              <a:rPr lang="de-AT" smtClean="0"/>
              <a:t>‹Nr.›</a:t>
            </a:fld>
            <a:endParaRPr lang="de-AT"/>
          </a:p>
        </p:txBody>
      </p:sp>
    </p:spTree>
    <p:extLst>
      <p:ext uri="{BB962C8B-B14F-4D97-AF65-F5344CB8AC3E}">
        <p14:creationId xmlns:p14="http://schemas.microsoft.com/office/powerpoint/2010/main" val="371960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7235FA6-3B66-46E7-97AD-E1F968475215}" type="datetimeFigureOut">
              <a:rPr lang="de-AT" smtClean="0"/>
              <a:t>08.10.2019</a:t>
            </a:fld>
            <a:endParaRPr lang="de-AT"/>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EE6645A-1D89-47D1-9FAC-5E56D67537A3}" type="slidenum">
              <a:rPr lang="de-AT" smtClean="0"/>
              <a:t>‹Nr.›</a:t>
            </a:fld>
            <a:endParaRPr lang="de-AT"/>
          </a:p>
        </p:txBody>
      </p:sp>
    </p:spTree>
    <p:extLst>
      <p:ext uri="{BB962C8B-B14F-4D97-AF65-F5344CB8AC3E}">
        <p14:creationId xmlns:p14="http://schemas.microsoft.com/office/powerpoint/2010/main" val="401469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Dieser Foliensatz enthält</a:t>
            </a:r>
            <a:r>
              <a:rPr lang="de-AT" baseline="0" dirty="0" smtClean="0"/>
              <a:t> Informationen über das Lehrmittelpaket „Die Wasserstraße Rhein“.</a:t>
            </a:r>
            <a:endParaRPr lang="de-A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06DAA-0A4E-4110-9797-3FB8CA0FEA93}"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0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BEE6645A-1D89-47D1-9FAC-5E56D67537A3}" type="slidenum">
              <a:rPr lang="de-AT" smtClean="0"/>
              <a:t>2</a:t>
            </a:fld>
            <a:endParaRPr lang="de-AT"/>
          </a:p>
        </p:txBody>
      </p:sp>
    </p:spTree>
    <p:extLst>
      <p:ext uri="{BB962C8B-B14F-4D97-AF65-F5344CB8AC3E}">
        <p14:creationId xmlns:p14="http://schemas.microsoft.com/office/powerpoint/2010/main" val="365333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Das Lehrmittelpaket setzt sich aus einer Präsentation, einer Linksammlung, einer Videobibliothek und mehreren Übungen zusammen.</a:t>
            </a:r>
          </a:p>
          <a:p>
            <a:endParaRPr lang="de-AT" dirty="0" smtClean="0"/>
          </a:p>
          <a:p>
            <a:r>
              <a:rPr lang="de-AT" dirty="0" smtClean="0"/>
              <a:t>Die Präsentation behandelt die folgenden Themenschwerpunkte.</a:t>
            </a:r>
          </a:p>
          <a:p>
            <a:pPr marL="171450" indent="-171450">
              <a:buFont typeface="Arial" panose="020B0604020202020204" pitchFamily="34" charset="0"/>
              <a:buChar char="•"/>
            </a:pPr>
            <a:r>
              <a:rPr lang="de-AT" dirty="0" smtClean="0"/>
              <a:t>Der Rhein – (</a:t>
            </a:r>
            <a:r>
              <a:rPr lang="de-AT" dirty="0" err="1" smtClean="0"/>
              <a:t>Wirtschafts</a:t>
            </a:r>
            <a:r>
              <a:rPr lang="de-AT" dirty="0" smtClean="0"/>
              <a:t>)</a:t>
            </a:r>
            <a:r>
              <a:rPr lang="de-AT" dirty="0" err="1" smtClean="0"/>
              <a:t>geographie</a:t>
            </a:r>
            <a:endParaRPr lang="de-AT" dirty="0" smtClean="0"/>
          </a:p>
          <a:p>
            <a:pPr marL="171450" indent="-171450">
              <a:buFont typeface="Arial" panose="020B0604020202020204" pitchFamily="34" charset="0"/>
              <a:buChar char="•"/>
            </a:pPr>
            <a:r>
              <a:rPr lang="de-AT" dirty="0" smtClean="0"/>
              <a:t>Grundlagen der Binnenschifffahrt</a:t>
            </a:r>
          </a:p>
          <a:p>
            <a:pPr marL="171450" indent="-171450">
              <a:buFont typeface="Arial" panose="020B0604020202020204" pitchFamily="34" charset="0"/>
              <a:buChar char="•"/>
            </a:pPr>
            <a:r>
              <a:rPr lang="de-AT" dirty="0" smtClean="0"/>
              <a:t>Häfen am Rhein</a:t>
            </a:r>
          </a:p>
          <a:p>
            <a:pPr marL="171450" indent="-171450">
              <a:buFont typeface="Arial" panose="020B0604020202020204" pitchFamily="34" charset="0"/>
              <a:buChar char="•"/>
            </a:pPr>
            <a:r>
              <a:rPr lang="de-AT" dirty="0" smtClean="0"/>
              <a:t>Markt der Rheinschifffahrt</a:t>
            </a:r>
          </a:p>
          <a:p>
            <a:pPr marL="171450" indent="-171450">
              <a:buFont typeface="Arial" panose="020B0604020202020204" pitchFamily="34" charset="0"/>
              <a:buChar char="•"/>
            </a:pPr>
            <a:r>
              <a:rPr lang="de-AT" dirty="0" smtClean="0"/>
              <a:t>Praxisbeispiele am Rhein</a:t>
            </a:r>
          </a:p>
          <a:p>
            <a:pPr marL="171450" indent="-171450">
              <a:buFont typeface="Arial" panose="020B0604020202020204" pitchFamily="34" charset="0"/>
              <a:buChar char="•"/>
            </a:pPr>
            <a:r>
              <a:rPr lang="de-AT" dirty="0" smtClean="0"/>
              <a:t>Binnenschifffahrt: Ein Blick in die Zukunft</a:t>
            </a:r>
          </a:p>
          <a:p>
            <a:r>
              <a:rPr lang="de-AT" dirty="0" smtClean="0"/>
              <a:t>Am Ende jedes Themenschwerpunktes</a:t>
            </a:r>
            <a:r>
              <a:rPr lang="de-AT" baseline="0" dirty="0" smtClean="0"/>
              <a:t> gibt es eine Wiederholungsfrage, außerdem gibt es abschließend am Ende der Präsentation eine kurze Abschlussübung.</a:t>
            </a:r>
          </a:p>
          <a:p>
            <a:endParaRPr lang="de-AT" baseline="0" dirty="0" smtClean="0"/>
          </a:p>
          <a:p>
            <a:r>
              <a:rPr lang="de-AT" baseline="0" dirty="0" smtClean="0"/>
              <a:t>Die Linksammlung enthält weiterführende Links, welche zu den Themenschwerpunkten der Präsentation passen. Die Videobibliothek enthält Links zu verschiedenen Videos zu den Themenschwerpunkten. Es gibt sowohl deutschsprachige als auch englischsprachige Links und Videos. Die jeweiligen Links und Videos werden kurz beschrieben und bei den Videos wird die Dauer angegeben.</a:t>
            </a:r>
          </a:p>
          <a:p>
            <a:endParaRPr lang="de-AT" baseline="0" dirty="0" smtClean="0"/>
          </a:p>
          <a:p>
            <a:r>
              <a:rPr lang="de-AT" baseline="0" dirty="0" smtClean="0"/>
              <a:t> Das Lehrmittelpaket enthält vier eigenständige Übungen. Für jede dieser Übungen gibt es eine Präsentation und eine Spielanleitung, welche auch als Handout verwendet werden kann. Die Übungen sind interaktiv und die </a:t>
            </a:r>
            <a:r>
              <a:rPr lang="de-AT" baseline="0" dirty="0" err="1" smtClean="0"/>
              <a:t>SchülerInnen</a:t>
            </a:r>
            <a:r>
              <a:rPr lang="de-AT" baseline="0" dirty="0" smtClean="0"/>
              <a:t>, Studierenden, </a:t>
            </a:r>
            <a:r>
              <a:rPr lang="de-AT" baseline="0" dirty="0" err="1" smtClean="0"/>
              <a:t>TeilnehmerInnen</a:t>
            </a:r>
            <a:r>
              <a:rPr lang="de-AT" baseline="0" dirty="0" smtClean="0"/>
              <a:t> etc. müssen in Rollen schlüpfen und sich intensiv mit verschiedenen Themen auseinandersetzen.</a:t>
            </a:r>
            <a:endParaRPr lang="de-AT" dirty="0"/>
          </a:p>
        </p:txBody>
      </p:sp>
      <p:sp>
        <p:nvSpPr>
          <p:cNvPr id="4" name="Foliennummernplatzhalter 3"/>
          <p:cNvSpPr>
            <a:spLocks noGrp="1"/>
          </p:cNvSpPr>
          <p:nvPr>
            <p:ph type="sldNum" sz="quarter" idx="10"/>
          </p:nvPr>
        </p:nvSpPr>
        <p:spPr/>
        <p:txBody>
          <a:bodyPr/>
          <a:lstStyle/>
          <a:p>
            <a:fld id="{BEE6645A-1D89-47D1-9FAC-5E56D67537A3}" type="slidenum">
              <a:rPr lang="de-AT" smtClean="0"/>
              <a:t>4</a:t>
            </a:fld>
            <a:endParaRPr lang="de-AT"/>
          </a:p>
        </p:txBody>
      </p:sp>
    </p:spTree>
    <p:extLst>
      <p:ext uri="{BB962C8B-B14F-4D97-AF65-F5344CB8AC3E}">
        <p14:creationId xmlns:p14="http://schemas.microsoft.com/office/powerpoint/2010/main" val="301572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noProof="0" dirty="0" smtClean="0"/>
              <a:t>Man kann die angebotenen</a:t>
            </a:r>
            <a:r>
              <a:rPr lang="de-AT" b="1" baseline="0" noProof="0" dirty="0" smtClean="0"/>
              <a:t> Lehrmittel ganz unterschiedlich nutzen:</a:t>
            </a:r>
          </a:p>
          <a:p>
            <a:endParaRPr lang="de-AT" b="1" noProof="0" dirty="0" smtClean="0"/>
          </a:p>
          <a:p>
            <a:r>
              <a:rPr lang="de-AT" noProof="0" dirty="0" smtClean="0"/>
              <a:t>Man</a:t>
            </a:r>
            <a:r>
              <a:rPr lang="de-AT" baseline="0" noProof="0" dirty="0" smtClean="0"/>
              <a:t> kann das gesamte Lehrmittelpaket verwenden. Dabei hält man eine theoretische Einführung mittels der Präsentation ab. Durch die Wiederholungsfragen und die Warm-Up Übung zu Beginn kann die Präsentation leicht interaktiv gestaltet werden. Anschließend führt man die Übungen (oder eine Übung) durch, um das theoretisch vermittelte Wissen zu festigen.</a:t>
            </a:r>
          </a:p>
          <a:p>
            <a:endParaRPr lang="de-AT" baseline="0" noProof="0" dirty="0" smtClean="0"/>
          </a:p>
          <a:p>
            <a:r>
              <a:rPr lang="de-AT" baseline="0" noProof="0" dirty="0" smtClean="0"/>
              <a:t>Man kann einzelne Übungen und Lehrmittel je nach Bedarf in den Unterricht integrieren. Wenn man beispielsweise ein Schulbuch verwendet, können passende Übungen genutzt werden, um das Wissen zu festigen und um den Unterricht aufzulockern bzw. interaktiv zu gestalten.</a:t>
            </a:r>
          </a:p>
          <a:p>
            <a:endParaRPr lang="de-AT" baseline="0" noProof="0" dirty="0" smtClean="0"/>
          </a:p>
          <a:p>
            <a:r>
              <a:rPr lang="de-AT" baseline="0" noProof="0" dirty="0" smtClean="0"/>
              <a:t>Die Übungen können auch als Hausübung aufgegeben werden. Die Lehrmittel können den </a:t>
            </a:r>
            <a:r>
              <a:rPr lang="de-AT" baseline="0" noProof="0" dirty="0" err="1" smtClean="0"/>
              <a:t>SchülerInnen</a:t>
            </a:r>
            <a:r>
              <a:rPr lang="de-AT" baseline="0" noProof="0" dirty="0" smtClean="0"/>
              <a:t> und Studierenden auch zur Selbstrecherche zur Verfügung gestellt werden, wenn sie besonderes Interesse an einem Thema zeigen, oder als Vorbereitung für ein Referat.</a:t>
            </a:r>
          </a:p>
          <a:p>
            <a:endParaRPr lang="de-AT" baseline="0" noProof="0" dirty="0" smtClean="0"/>
          </a:p>
          <a:p>
            <a:r>
              <a:rPr lang="de-AT" baseline="0" noProof="0" dirty="0" smtClean="0"/>
              <a:t>Jedes Lehrmittel kann individuell angepasst werden, um es optimal in den Unterricht integrieren zu können. Somit können auch nur Teile bzw. Ausschnitte von Lehrmitteln verwendet werden</a:t>
            </a:r>
            <a:endParaRPr lang="de-AT" dirty="0"/>
          </a:p>
        </p:txBody>
      </p:sp>
      <p:sp>
        <p:nvSpPr>
          <p:cNvPr id="4" name="Foliennummernplatzhalter 3"/>
          <p:cNvSpPr>
            <a:spLocks noGrp="1"/>
          </p:cNvSpPr>
          <p:nvPr>
            <p:ph type="sldNum" sz="quarter" idx="10"/>
          </p:nvPr>
        </p:nvSpPr>
        <p:spPr/>
        <p:txBody>
          <a:bodyPr/>
          <a:lstStyle/>
          <a:p>
            <a:fld id="{BEE6645A-1D89-47D1-9FAC-5E56D67537A3}" type="slidenum">
              <a:rPr lang="de-AT" smtClean="0"/>
              <a:t>6</a:t>
            </a:fld>
            <a:endParaRPr lang="de-AT"/>
          </a:p>
        </p:txBody>
      </p:sp>
    </p:spTree>
    <p:extLst>
      <p:ext uri="{BB962C8B-B14F-4D97-AF65-F5344CB8AC3E}">
        <p14:creationId xmlns:p14="http://schemas.microsoft.com/office/powerpoint/2010/main" val="318548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Die benötigte Zeit kann aufgrund der Möglichkeit zur freien Adaptierung und der breiten Zielgruppe nur grob abgeschätzt werden. Bei den Übungen ist die Anzahl der Gruppen sowie die Anzahl an </a:t>
            </a:r>
            <a:r>
              <a:rPr lang="de-AT" dirty="0" err="1" smtClean="0"/>
              <a:t>SchülerInnen</a:t>
            </a:r>
            <a:r>
              <a:rPr lang="de-AT" dirty="0" smtClean="0"/>
              <a:t>, </a:t>
            </a:r>
            <a:r>
              <a:rPr lang="de-AT" dirty="0" err="1" smtClean="0"/>
              <a:t>TeilnehmerInnen</a:t>
            </a:r>
            <a:r>
              <a:rPr lang="de-AT" dirty="0" smtClean="0"/>
              <a:t> etc. ein weiterer Faktor der nicht abgeschätzt werden kann und den Zeitaufwand beeinflusst. Auch die Dauer der Diskussionen variiert stark je nach Gruppe.</a:t>
            </a:r>
          </a:p>
          <a:p>
            <a:endParaRPr lang="de-AT" dirty="0" smtClean="0"/>
          </a:p>
          <a:p>
            <a:r>
              <a:rPr lang="de-AT" dirty="0" smtClean="0"/>
              <a:t>Die Tabelle zeigt für die Präsentation und für die Übungen den</a:t>
            </a:r>
            <a:r>
              <a:rPr lang="de-AT" baseline="0" dirty="0" smtClean="0"/>
              <a:t> grob geschätzten Zeitaufwand in Minuten.</a:t>
            </a:r>
            <a:endParaRPr lang="de-AT" dirty="0" smtClean="0"/>
          </a:p>
          <a:p>
            <a:endParaRPr lang="de-AT" dirty="0"/>
          </a:p>
        </p:txBody>
      </p:sp>
      <p:sp>
        <p:nvSpPr>
          <p:cNvPr id="4" name="Foliennummernplatzhalter 3"/>
          <p:cNvSpPr>
            <a:spLocks noGrp="1"/>
          </p:cNvSpPr>
          <p:nvPr>
            <p:ph type="sldNum" sz="quarter" idx="10"/>
          </p:nvPr>
        </p:nvSpPr>
        <p:spPr/>
        <p:txBody>
          <a:bodyPr/>
          <a:lstStyle/>
          <a:p>
            <a:fld id="{BEE6645A-1D89-47D1-9FAC-5E56D67537A3}" type="slidenum">
              <a:rPr lang="de-AT" smtClean="0"/>
              <a:t>7</a:t>
            </a:fld>
            <a:endParaRPr lang="de-AT"/>
          </a:p>
        </p:txBody>
      </p:sp>
    </p:spTree>
    <p:extLst>
      <p:ext uri="{BB962C8B-B14F-4D97-AF65-F5344CB8AC3E}">
        <p14:creationId xmlns:p14="http://schemas.microsoft.com/office/powerpoint/2010/main" val="271287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smtClean="0">
                <a:solidFill>
                  <a:schemeClr val="tx1"/>
                </a:solidFill>
              </a:rPr>
              <a:t>Die Übungen können entweder während oder nach der Präsentation oder unabhängig von der Präsentation eingesetzt werden. Die Übungen dienen dazu das erworbene Wissen zu festigen oder zu vertiefen.</a:t>
            </a:r>
          </a:p>
          <a:p>
            <a:endParaRPr lang="de-AT" dirty="0" smtClean="0"/>
          </a:p>
          <a:p>
            <a:r>
              <a:rPr lang="de-AT" dirty="0" smtClean="0"/>
              <a:t>Die Tabelle zeigt zu welchem Abschnitt der Präsentation die einzelnen Übungen passen du</a:t>
            </a:r>
            <a:r>
              <a:rPr lang="de-AT" baseline="0" dirty="0" smtClean="0"/>
              <a:t> welche Themenschwerpunkte die Übungen setzen. Je nachdem welche Schwerpunkte man im Zuge der Präsentation setzen möchte oder welche Abschnitte man vertiefend behandeln möchte, können die passenden Übungen eingesetzt werden.</a:t>
            </a:r>
            <a:endParaRPr lang="de-AT" dirty="0"/>
          </a:p>
        </p:txBody>
      </p:sp>
      <p:sp>
        <p:nvSpPr>
          <p:cNvPr id="4" name="Foliennummernplatzhalter 3"/>
          <p:cNvSpPr>
            <a:spLocks noGrp="1"/>
          </p:cNvSpPr>
          <p:nvPr>
            <p:ph type="sldNum" sz="quarter" idx="10"/>
          </p:nvPr>
        </p:nvSpPr>
        <p:spPr/>
        <p:txBody>
          <a:bodyPr/>
          <a:lstStyle/>
          <a:p>
            <a:fld id="{BEE6645A-1D89-47D1-9FAC-5E56D67537A3}" type="slidenum">
              <a:rPr lang="de-AT" smtClean="0"/>
              <a:t>8</a:t>
            </a:fld>
            <a:endParaRPr lang="de-AT"/>
          </a:p>
        </p:txBody>
      </p:sp>
    </p:spTree>
    <p:extLst>
      <p:ext uri="{BB962C8B-B14F-4D97-AF65-F5344CB8AC3E}">
        <p14:creationId xmlns:p14="http://schemas.microsoft.com/office/powerpoint/2010/main" val="353889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00809"/>
            <a:ext cx="10363200" cy="1470025"/>
          </a:xfrm>
        </p:spPr>
        <p:txBody>
          <a:bodyPr/>
          <a:lstStyle>
            <a:lvl1pPr>
              <a:defRPr lang="en-US" sz="5400" kern="1200" cap="all" spc="-100" baseline="0" smtClean="0">
                <a:solidFill>
                  <a:srgbClr val="189BC4"/>
                </a:solidFill>
                <a:latin typeface="Corbel" panose="020B0503020204020204" pitchFamily="34" charset="0"/>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828800" y="3764632"/>
            <a:ext cx="8534400" cy="1752600"/>
          </a:xfrm>
        </p:spPr>
        <p:txBody>
          <a:bodyPr/>
          <a:lstStyle>
            <a:lvl1pPr marL="0" indent="0" algn="ctr">
              <a:buNone/>
              <a:defRPr lang="en-US" sz="2400" kern="1200" smtClean="0">
                <a:solidFill>
                  <a:schemeClr val="tx1">
                    <a:lumMod val="65000"/>
                    <a:lumOff val="35000"/>
                  </a:schemeClr>
                </a:solidFill>
                <a:latin typeface="Corbel" panose="020B050302020402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5" name="Footer Placeholder 4"/>
          <p:cNvSpPr>
            <a:spLocks noGrp="1"/>
          </p:cNvSpPr>
          <p:nvPr>
            <p:ph type="ftr" sz="quarter" idx="11"/>
          </p:nvPr>
        </p:nvSpPr>
        <p:spPr/>
        <p:txBody>
          <a:bodyPr/>
          <a:lstStyle/>
          <a:p>
            <a:endParaRPr lang="de-AT"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93F612-187A-48BF-B5EE-AA4BEE289BC1}" type="slidenum">
              <a:rPr lang="de-AT" smtClean="0">
                <a:solidFill>
                  <a:prstClr val="black">
                    <a:tint val="75000"/>
                  </a:prstClr>
                </a:solidFill>
              </a:rPr>
              <a:pPr/>
              <a:t>‹Nr.›</a:t>
            </a:fld>
            <a:endParaRPr lang="de-AT" dirty="0">
              <a:solidFill>
                <a:prstClr val="black">
                  <a:tint val="75000"/>
                </a:prstClr>
              </a:solidFill>
            </a:endParaRPr>
          </a:p>
        </p:txBody>
      </p:sp>
      <p:cxnSp>
        <p:nvCxnSpPr>
          <p:cNvPr id="8" name="Straight Connector 7"/>
          <p:cNvCxnSpPr/>
          <p:nvPr userDrawn="1"/>
        </p:nvCxnSpPr>
        <p:spPr>
          <a:xfrm>
            <a:off x="914400" y="2558260"/>
            <a:ext cx="10464800" cy="1588"/>
          </a:xfrm>
          <a:prstGeom prst="line">
            <a:avLst/>
          </a:prstGeom>
          <a:ln w="57150">
            <a:solidFill>
              <a:srgbClr val="002E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669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atin typeface="Corbel" panose="020B0503020204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atin typeface="Corbel" panose="020B05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69810" y="6597352"/>
            <a:ext cx="3860800" cy="329184"/>
          </a:xfrm>
          <a:prstGeom prst="rect">
            <a:avLst/>
          </a:prstGeom>
        </p:spPr>
        <p:txBody>
          <a:bodyPr/>
          <a:lstStyle>
            <a:lvl1pPr>
              <a:defRPr>
                <a:latin typeface="Corbel" panose="020B0503020204020204" pitchFamily="34" charset="0"/>
              </a:defRPr>
            </a:lvl1pPr>
          </a:lstStyle>
          <a:p>
            <a:fld id="{AD578A94-9312-426F-982C-F0CB91424F17}" type="datetime7">
              <a:rPr lang="de-DE" smtClean="0">
                <a:solidFill>
                  <a:prstClr val="white"/>
                </a:solidFill>
              </a:rPr>
              <a:pPr/>
              <a:t>Okt-19</a:t>
            </a:fld>
            <a:endParaRPr lang="de-AT" dirty="0">
              <a:solidFill>
                <a:prstClr val="white"/>
              </a:solidFill>
            </a:endParaRPr>
          </a:p>
        </p:txBody>
      </p:sp>
      <p:sp>
        <p:nvSpPr>
          <p:cNvPr id="6" name="Footer Placeholder 5"/>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619375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panose="020B0503020204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69810" y="6597352"/>
            <a:ext cx="3860800" cy="329184"/>
          </a:xfrm>
          <a:prstGeom prst="rect">
            <a:avLst/>
          </a:prstGeom>
        </p:spPr>
        <p:txBody>
          <a:bodyPr/>
          <a:lstStyle>
            <a:lvl1pPr>
              <a:defRPr>
                <a:latin typeface="Corbel" panose="020B0503020204020204" pitchFamily="34" charset="0"/>
              </a:defRPr>
            </a:lvl1pPr>
          </a:lstStyle>
          <a:p>
            <a:fld id="{AEA459AC-E033-4E48-B6E6-A41111AFBD07}" type="datetime7">
              <a:rPr lang="de-DE" smtClean="0">
                <a:solidFill>
                  <a:prstClr val="white"/>
                </a:solidFill>
              </a:rPr>
              <a:pPr/>
              <a:t>Okt-19</a:t>
            </a:fld>
            <a:endParaRPr lang="de-AT" dirty="0">
              <a:solidFill>
                <a:prstClr val="white"/>
              </a:solidFill>
            </a:endParaRPr>
          </a:p>
        </p:txBody>
      </p:sp>
      <p:sp>
        <p:nvSpPr>
          <p:cNvPr id="5" name="Footer Placeholder 4"/>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42321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lvl1pPr>
              <a:defRPr>
                <a:latin typeface="Corbel" panose="020B0503020204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69810" y="6597352"/>
            <a:ext cx="3860800" cy="329184"/>
          </a:xfrm>
          <a:prstGeom prst="rect">
            <a:avLst/>
          </a:prstGeom>
        </p:spPr>
        <p:txBody>
          <a:bodyPr/>
          <a:lstStyle>
            <a:lvl1pPr>
              <a:defRPr>
                <a:latin typeface="Corbel" panose="020B0503020204020204" pitchFamily="34" charset="0"/>
              </a:defRPr>
            </a:lvl1pPr>
          </a:lstStyle>
          <a:p>
            <a:fld id="{EB8D53E3-C2D9-4B1F-8715-01E89BCF3A80}" type="datetime7">
              <a:rPr lang="de-DE" smtClean="0">
                <a:solidFill>
                  <a:prstClr val="white"/>
                </a:solidFill>
              </a:rPr>
              <a:pPr/>
              <a:t>Okt-19</a:t>
            </a:fld>
            <a:endParaRPr lang="de-AT" dirty="0">
              <a:solidFill>
                <a:prstClr val="white"/>
              </a:solidFill>
            </a:endParaRPr>
          </a:p>
        </p:txBody>
      </p:sp>
      <p:sp>
        <p:nvSpPr>
          <p:cNvPr id="5" name="Footer Placeholder 4"/>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7591056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atin typeface="Corbel" panose="020B05030202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2453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panose="020B05030202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2E60"/>
              </a:buClr>
              <a:defRPr>
                <a:latin typeface="Corbel" panose="020B0503020204020204" pitchFamily="34" charset="0"/>
              </a:defRPr>
            </a:lvl1pPr>
            <a:lvl2pPr>
              <a:buClr>
                <a:srgbClr val="002E60"/>
              </a:buClr>
              <a:defRPr>
                <a:latin typeface="Corbel" panose="020B0503020204020204" pitchFamily="34" charset="0"/>
              </a:defRPr>
            </a:lvl2pPr>
            <a:lvl3pPr>
              <a:buClr>
                <a:srgbClr val="002E60"/>
              </a:buClr>
              <a:defRPr>
                <a:latin typeface="Corbel" panose="020B0503020204020204" pitchFamily="34" charset="0"/>
              </a:defRPr>
            </a:lvl3pPr>
            <a:lvl4pPr>
              <a:buClr>
                <a:srgbClr val="002E60"/>
              </a:buClr>
              <a:defRPr>
                <a:latin typeface="Corbel" panose="020B0503020204020204" pitchFamily="34" charset="0"/>
              </a:defRPr>
            </a:lvl4pPr>
            <a:lvl5pPr>
              <a:buClr>
                <a:srgbClr val="002E60"/>
              </a:buClr>
              <a:defRPr>
                <a:latin typeface="Corbel" panose="020B05030202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733501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atin typeface="Corbel" panose="020B0503020204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latin typeface="Corbel" panose="020B0503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569810" y="6597352"/>
            <a:ext cx="3860800" cy="329184"/>
          </a:xfrm>
          <a:prstGeom prst="rect">
            <a:avLst/>
          </a:prstGeom>
        </p:spPr>
        <p:txBody>
          <a:bodyPr/>
          <a:lstStyle>
            <a:lvl1pPr>
              <a:defRPr>
                <a:latin typeface="Corbel" panose="020B0503020204020204" pitchFamily="34" charset="0"/>
              </a:defRPr>
            </a:lvl1pPr>
          </a:lstStyle>
          <a:p>
            <a:fld id="{960C6CC5-D769-42EF-BD49-D7E5DE07B5D4}" type="datetime7">
              <a:rPr lang="de-DE" smtClean="0">
                <a:solidFill>
                  <a:prstClr val="black"/>
                </a:solidFill>
              </a:rPr>
              <a:pPr/>
              <a:t>Okt-19</a:t>
            </a:fld>
            <a:endParaRPr lang="de-AT" dirty="0">
              <a:solidFill>
                <a:prstClr val="black"/>
              </a:solidFill>
            </a:endParaRPr>
          </a:p>
        </p:txBody>
      </p:sp>
      <p:sp>
        <p:nvSpPr>
          <p:cNvPr id="5" name="Footer Placeholder 4"/>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0491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panose="020B0503020204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73352"/>
            <a:ext cx="5384800" cy="4718304"/>
          </a:xfrm>
        </p:spPr>
        <p:txBody>
          <a:bodyPr/>
          <a:lstStyle>
            <a:lvl1pPr>
              <a:defRPr sz="2800">
                <a:latin typeface="Corbel" panose="020B0503020204020204" pitchFamily="34" charset="0"/>
              </a:defRPr>
            </a:lvl1pPr>
            <a:lvl2pPr>
              <a:defRPr sz="2400">
                <a:latin typeface="Corbel" panose="020B0503020204020204" pitchFamily="34" charset="0"/>
              </a:defRPr>
            </a:lvl2pPr>
            <a:lvl3pPr>
              <a:defRPr sz="2000">
                <a:latin typeface="Corbel" panose="020B0503020204020204" pitchFamily="34" charset="0"/>
              </a:defRPr>
            </a:lvl3pPr>
            <a:lvl4pPr>
              <a:defRPr sz="1800">
                <a:latin typeface="Corbel" panose="020B0503020204020204" pitchFamily="34" charset="0"/>
              </a:defRPr>
            </a:lvl4pPr>
            <a:lvl5pPr>
              <a:defRPr sz="1800">
                <a:latin typeface="Corbel" panose="020B0503020204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atin typeface="Corbel" panose="020B0503020204020204" pitchFamily="34" charset="0"/>
              </a:defRPr>
            </a:lvl1pPr>
            <a:lvl2pPr>
              <a:defRPr sz="2400">
                <a:latin typeface="Corbel" panose="020B0503020204020204" pitchFamily="34" charset="0"/>
              </a:defRPr>
            </a:lvl2pPr>
            <a:lvl3pPr>
              <a:defRPr sz="2000">
                <a:latin typeface="Corbel" panose="020B0503020204020204" pitchFamily="34" charset="0"/>
              </a:defRPr>
            </a:lvl3pPr>
            <a:lvl4pPr>
              <a:defRPr sz="1800">
                <a:latin typeface="Corbel" panose="020B0503020204020204" pitchFamily="34" charset="0"/>
              </a:defRPr>
            </a:lvl4pPr>
            <a:lvl5pPr>
              <a:defRPr sz="1800">
                <a:latin typeface="Corbel" panose="020B0503020204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7371191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panose="020B0503020204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76400"/>
            <a:ext cx="524256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atin typeface="Corbel" panose="020B0503020204020204" pitchFamily="34" charset="0"/>
              </a:defRPr>
            </a:lvl1pPr>
            <a:lvl2pPr>
              <a:defRPr sz="2000">
                <a:latin typeface="Corbel" panose="020B0503020204020204" pitchFamily="34" charset="0"/>
              </a:defRPr>
            </a:lvl2pPr>
            <a:lvl3pPr>
              <a:defRPr sz="1800">
                <a:latin typeface="Corbel" panose="020B0503020204020204" pitchFamily="34" charset="0"/>
              </a:defRPr>
            </a:lvl3pPr>
            <a:lvl4pPr>
              <a:defRPr sz="1600">
                <a:latin typeface="Corbel" panose="020B0503020204020204" pitchFamily="34" charset="0"/>
              </a:defRPr>
            </a:lvl4pPr>
            <a:lvl5pPr>
              <a:defRPr sz="1600">
                <a:latin typeface="Corbel" panose="020B0503020204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39840" y="1676400"/>
            <a:ext cx="524256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orbel" panose="020B0503020204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atin typeface="Corbel" panose="020B0503020204020204" pitchFamily="34" charset="0"/>
              </a:defRPr>
            </a:lvl1pPr>
            <a:lvl2pPr>
              <a:defRPr sz="2000">
                <a:latin typeface="Corbel" panose="020B0503020204020204" pitchFamily="34" charset="0"/>
              </a:defRPr>
            </a:lvl2pPr>
            <a:lvl3pPr>
              <a:defRPr sz="1800">
                <a:latin typeface="Corbel" panose="020B0503020204020204" pitchFamily="34" charset="0"/>
              </a:defRPr>
            </a:lvl3pPr>
            <a:lvl4pPr>
              <a:defRPr sz="1600">
                <a:latin typeface="Corbel" panose="020B0503020204020204" pitchFamily="34" charset="0"/>
              </a:defRPr>
            </a:lvl4pPr>
            <a:lvl5pPr>
              <a:defRPr sz="1600">
                <a:latin typeface="Corbel" panose="020B0503020204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569810" y="6597352"/>
            <a:ext cx="3860800" cy="329184"/>
          </a:xfrm>
          <a:prstGeom prst="rect">
            <a:avLst/>
          </a:prstGeom>
        </p:spPr>
        <p:txBody>
          <a:bodyPr/>
          <a:lstStyle>
            <a:lvl1pPr>
              <a:defRPr>
                <a:latin typeface="Corbel" panose="020B0503020204020204" pitchFamily="34" charset="0"/>
              </a:defRPr>
            </a:lvl1pPr>
          </a:lstStyle>
          <a:p>
            <a:fld id="{3E642AE0-FABF-494C-8114-6678CC27F463}" type="datetime7">
              <a:rPr lang="de-DE" smtClean="0">
                <a:solidFill>
                  <a:prstClr val="white"/>
                </a:solidFill>
              </a:rPr>
              <a:pPr/>
              <a:t>Okt-19</a:t>
            </a:fld>
            <a:endParaRPr lang="de-AT" dirty="0">
              <a:solidFill>
                <a:prstClr val="white"/>
              </a:solidFill>
            </a:endParaRPr>
          </a:p>
        </p:txBody>
      </p:sp>
      <p:sp>
        <p:nvSpPr>
          <p:cNvPr id="8" name="Footer Placeholder 7"/>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1770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orbel" panose="020B0503020204020204"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6895798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4281460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atin typeface="Corbel" panose="020B05030202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atin typeface="Corbel" panose="020B0503020204020204" pitchFamily="34" charset="0"/>
              </a:defRPr>
            </a:lvl1pPr>
            <a:lvl2pPr>
              <a:defRPr sz="2800">
                <a:latin typeface="Corbel" panose="020B0503020204020204" pitchFamily="34" charset="0"/>
              </a:defRPr>
            </a:lvl2pPr>
            <a:lvl3pPr>
              <a:defRPr sz="2400">
                <a:latin typeface="Corbel" panose="020B0503020204020204" pitchFamily="34" charset="0"/>
              </a:defRPr>
            </a:lvl3pPr>
            <a:lvl4pPr>
              <a:defRPr sz="2000">
                <a:latin typeface="Corbel" panose="020B0503020204020204" pitchFamily="34" charset="0"/>
              </a:defRPr>
            </a:lvl4pPr>
            <a:lvl5pPr>
              <a:defRPr sz="2000">
                <a:latin typeface="Corbel" panose="020B0503020204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4540448" y="6597352"/>
            <a:ext cx="5486400" cy="329184"/>
          </a:xfrm>
          <a:prstGeom prst="rect">
            <a:avLst/>
          </a:prstGeom>
        </p:spPr>
        <p:txBody>
          <a:bodyPr/>
          <a:lstStyle>
            <a:lvl1pPr>
              <a:defRPr>
                <a:latin typeface="Corbel" panose="020B0503020204020204" pitchFamily="34" charset="0"/>
              </a:defRPr>
            </a:lvl1p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lvl1pPr>
              <a:defRPr>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6994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de-AT"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solidFill>
                  <a:prstClr val="black">
                    <a:tint val="75000"/>
                  </a:prstClr>
                </a:solidFill>
              </a:rPr>
              <a:pPr/>
              <a:t>‹Nr.›</a:t>
            </a:fld>
            <a:endParaRPr lang="de-AT" dirty="0">
              <a:solidFill>
                <a:prstClr val="black">
                  <a:tint val="75000"/>
                </a:prstClr>
              </a:solidFill>
            </a:endParaRPr>
          </a:p>
        </p:txBody>
      </p:sp>
    </p:spTree>
    <p:extLst>
      <p:ext uri="{BB962C8B-B14F-4D97-AF65-F5344CB8AC3E}">
        <p14:creationId xmlns:p14="http://schemas.microsoft.com/office/powerpoint/2010/main" val="1400944828"/>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ftr="0"/>
  <p:txStyles>
    <p:titleStyle>
      <a:lvl1pPr algn="l" defTabSz="914400" rtl="0" eaLnBrk="1" latinLnBrk="0" hangingPunct="1">
        <a:spcBef>
          <a:spcPct val="0"/>
        </a:spcBef>
        <a:buNone/>
        <a:defRPr sz="4400" kern="1200">
          <a:solidFill>
            <a:srgbClr val="189BC4"/>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56921" y="6641176"/>
            <a:ext cx="12385376" cy="460232"/>
          </a:xfrm>
          <a:prstGeom prst="rect">
            <a:avLst/>
          </a:prstGeom>
          <a:solidFill>
            <a:srgbClr val="002E60"/>
          </a:solidFill>
          <a:ln>
            <a:solidFill>
              <a:srgbClr val="002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2" name="Title Placeholder 1"/>
          <p:cNvSpPr>
            <a:spLocks noGrp="1"/>
          </p:cNvSpPr>
          <p:nvPr>
            <p:ph type="title"/>
          </p:nvPr>
        </p:nvSpPr>
        <p:spPr>
          <a:xfrm>
            <a:off x="609600" y="404664"/>
            <a:ext cx="6350496"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609600" y="1700808"/>
            <a:ext cx="109728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4"/>
            <a:ext cx="12336695" cy="163635"/>
          </a:xfrm>
          <a:prstGeom prst="rect">
            <a:avLst/>
          </a:prstGeom>
          <a:solidFill>
            <a:srgbClr val="002E60"/>
          </a:solidFill>
          <a:ln>
            <a:solidFill>
              <a:srgbClr val="002E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6" name="Slide Number Placeholder 5"/>
          <p:cNvSpPr>
            <a:spLocks noGrp="1"/>
          </p:cNvSpPr>
          <p:nvPr>
            <p:ph type="sldNum" sz="quarter" idx="4"/>
          </p:nvPr>
        </p:nvSpPr>
        <p:spPr>
          <a:xfrm>
            <a:off x="10128448" y="6597352"/>
            <a:ext cx="1422400" cy="329184"/>
          </a:xfrm>
          <a:prstGeom prst="rect">
            <a:avLst/>
          </a:prstGeom>
        </p:spPr>
        <p:txBody>
          <a:bodyPr vert="horz" lIns="91440" tIns="45720" rIns="91440" bIns="45720" rtlCol="0" anchor="ctr"/>
          <a:lstStyle>
            <a:lvl1pPr algn="r">
              <a:defRPr sz="1400" b="0">
                <a:solidFill>
                  <a:schemeClr val="bg1"/>
                </a:solidFill>
                <a:latin typeface="Corbel" panose="020B0503020204020204" pitchFamily="34" charset="0"/>
              </a:defRPr>
            </a:lvl1p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4809790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rgbClr val="189BC4"/>
          </a:solidFill>
          <a:latin typeface="Corbel" panose="020B050302020402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lumMod val="65000"/>
              <a:lumOff val="35000"/>
            </a:schemeClr>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lumMod val="65000"/>
              <a:lumOff val="35000"/>
            </a:schemeClr>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lumMod val="65000"/>
              <a:lumOff val="35000"/>
            </a:schemeClr>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65000"/>
              <a:lumOff val="35000"/>
            </a:schemeClr>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65000"/>
              <a:lumOff val="35000"/>
            </a:schemeClr>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schifferboerse.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rewway.at/" TargetMode="External"/><Relationship Id="rId5" Type="http://schemas.openxmlformats.org/officeDocument/2006/relationships/hyperlink" Target="http://www.logistikum.at/" TargetMode="External"/><Relationship Id="rId4" Type="http://schemas.openxmlformats.org/officeDocument/2006/relationships/hyperlink" Target="http://www.ihk-niederrhein.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79576" y="1189525"/>
            <a:ext cx="7772400" cy="1470025"/>
          </a:xfrm>
        </p:spPr>
        <p:txBody>
          <a:bodyPr>
            <a:noAutofit/>
          </a:bodyPr>
          <a:lstStyle/>
          <a:p>
            <a:pPr algn="ctr"/>
            <a:r>
              <a:rPr lang="de-AT" sz="2800" b="1" dirty="0" smtClean="0"/>
              <a:t>Informationen über das Lehrmittelpaket „Die </a:t>
            </a:r>
            <a:r>
              <a:rPr lang="de-AT" sz="2800" b="1" dirty="0" err="1" smtClean="0"/>
              <a:t>WasserstraSSe</a:t>
            </a:r>
            <a:r>
              <a:rPr lang="de-AT" sz="2800" b="1" dirty="0" smtClean="0"/>
              <a:t> Rhein“</a:t>
            </a:r>
            <a:endParaRPr lang="de-AT" sz="2800" b="1" dirty="0"/>
          </a:p>
        </p:txBody>
      </p:sp>
      <p:sp>
        <p:nvSpPr>
          <p:cNvPr id="8" name="Subtitle 7"/>
          <p:cNvSpPr>
            <a:spLocks noGrp="1"/>
          </p:cNvSpPr>
          <p:nvPr>
            <p:ph type="subTitle" idx="1"/>
          </p:nvPr>
        </p:nvSpPr>
        <p:spPr>
          <a:xfrm>
            <a:off x="2965376" y="2301362"/>
            <a:ext cx="6400800" cy="1752600"/>
          </a:xfrm>
        </p:spPr>
        <p:txBody>
          <a:bodyPr/>
          <a:lstStyle/>
          <a:p>
            <a:endParaRPr lang="de-AT" dirty="0" smtClean="0"/>
          </a:p>
          <a:p>
            <a:endParaRPr lang="de-AT"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7125" y="4611733"/>
            <a:ext cx="2110795" cy="698766"/>
          </a:xfrm>
          <a:prstGeom prst="rect">
            <a:avLst/>
          </a:prstGeom>
        </p:spPr>
      </p:pic>
      <p:pic>
        <p:nvPicPr>
          <p:cNvPr id="2" name="Grafik 1"/>
          <p:cNvPicPr>
            <a:picLocks noChangeAspect="1"/>
          </p:cNvPicPr>
          <p:nvPr/>
        </p:nvPicPr>
        <p:blipFill>
          <a:blip r:embed="rId4"/>
          <a:stretch>
            <a:fillRect/>
          </a:stretch>
        </p:blipFill>
        <p:spPr>
          <a:xfrm>
            <a:off x="7101619" y="5605047"/>
            <a:ext cx="1334952" cy="667476"/>
          </a:xfrm>
          <a:prstGeom prst="rect">
            <a:avLst/>
          </a:prstGeom>
        </p:spPr>
      </p:pic>
      <p:pic>
        <p:nvPicPr>
          <p:cNvPr id="4" name="Grafik 3"/>
          <p:cNvPicPr>
            <a:picLocks noChangeAspect="1"/>
          </p:cNvPicPr>
          <p:nvPr/>
        </p:nvPicPr>
        <p:blipFill rotWithShape="1">
          <a:blip r:embed="rId5"/>
          <a:srcRect l="1121" r="17911"/>
          <a:stretch/>
        </p:blipFill>
        <p:spPr>
          <a:xfrm>
            <a:off x="6615799" y="2866163"/>
            <a:ext cx="2248929" cy="1562400"/>
          </a:xfrm>
          <a:prstGeom prst="rect">
            <a:avLst/>
          </a:prstGeom>
          <a:effectLst>
            <a:glow rad="228600">
              <a:schemeClr val="accent1">
                <a:alpha val="40000"/>
              </a:schemeClr>
            </a:glow>
          </a:effectLst>
        </p:spPr>
      </p:pic>
      <p:sp>
        <p:nvSpPr>
          <p:cNvPr id="9" name="TextBox 9"/>
          <p:cNvSpPr txBox="1"/>
          <p:nvPr/>
        </p:nvSpPr>
        <p:spPr>
          <a:xfrm>
            <a:off x="6615799" y="4206295"/>
            <a:ext cx="1422882" cy="215444"/>
          </a:xfrm>
          <a:prstGeom prst="rect">
            <a:avLst/>
          </a:prstGeom>
          <a:noFill/>
        </p:spPr>
        <p:txBody>
          <a:bodyPr wrap="square" rtlCol="0">
            <a:spAutoFit/>
          </a:bodyPr>
          <a:lstStyle/>
          <a:p>
            <a:r>
              <a:rPr lang="de-DE" sz="800" dirty="0" smtClean="0">
                <a:latin typeface="Corbel" panose="020B0503020204020204" pitchFamily="34" charset="0"/>
              </a:rPr>
              <a:t>Bildquelle</a:t>
            </a:r>
            <a:r>
              <a:rPr lang="de-DE" sz="800" dirty="0">
                <a:latin typeface="Corbel" panose="020B0503020204020204" pitchFamily="34" charset="0"/>
              </a:rPr>
              <a:t>: </a:t>
            </a:r>
            <a:r>
              <a:rPr lang="de-DE" sz="800" dirty="0" smtClean="0">
                <a:latin typeface="Corbel" panose="020B0503020204020204" pitchFamily="34" charset="0"/>
              </a:rPr>
              <a:t>Planet Wissen </a:t>
            </a:r>
            <a:endParaRPr lang="de-DE" sz="800" dirty="0">
              <a:latin typeface="Corbel" panose="020B0503020204020204" pitchFamily="34" charset="0"/>
            </a:endParaRPr>
          </a:p>
        </p:txBody>
      </p:sp>
      <p:pic>
        <p:nvPicPr>
          <p:cNvPr id="6" name="Grafik 5"/>
          <p:cNvPicPr>
            <a:picLocks noChangeAspect="1"/>
          </p:cNvPicPr>
          <p:nvPr/>
        </p:nvPicPr>
        <p:blipFill rotWithShape="1">
          <a:blip r:embed="rId6"/>
          <a:srcRect l="4030" r="8149"/>
          <a:stretch/>
        </p:blipFill>
        <p:spPr>
          <a:xfrm>
            <a:off x="3687125" y="2866163"/>
            <a:ext cx="2257168" cy="1560195"/>
          </a:xfrm>
          <a:prstGeom prst="rect">
            <a:avLst/>
          </a:prstGeom>
          <a:effectLst>
            <a:glow rad="228600">
              <a:schemeClr val="accent1">
                <a:alpha val="40000"/>
              </a:schemeClr>
            </a:glow>
          </a:effectLst>
        </p:spPr>
      </p:pic>
      <p:sp>
        <p:nvSpPr>
          <p:cNvPr id="12" name="TextBox 9"/>
          <p:cNvSpPr txBox="1"/>
          <p:nvPr/>
        </p:nvSpPr>
        <p:spPr>
          <a:xfrm>
            <a:off x="3662412" y="4206295"/>
            <a:ext cx="1153297" cy="215444"/>
          </a:xfrm>
          <a:prstGeom prst="rect">
            <a:avLst/>
          </a:prstGeom>
          <a:noFill/>
        </p:spPr>
        <p:txBody>
          <a:bodyPr wrap="square" rtlCol="0">
            <a:spAutoFit/>
          </a:bodyPr>
          <a:lstStyle/>
          <a:p>
            <a:r>
              <a:rPr lang="de-DE" sz="800" dirty="0" smtClean="0">
                <a:latin typeface="Corbel" panose="020B0503020204020204" pitchFamily="34" charset="0"/>
              </a:rPr>
              <a:t>Bildquelle</a:t>
            </a:r>
            <a:r>
              <a:rPr lang="de-DE" sz="800" dirty="0">
                <a:latin typeface="Corbel" panose="020B0503020204020204" pitchFamily="34" charset="0"/>
              </a:rPr>
              <a:t>: </a:t>
            </a:r>
            <a:r>
              <a:rPr lang="de-DE" sz="800" dirty="0" err="1" smtClean="0">
                <a:latin typeface="Corbel" panose="020B0503020204020204" pitchFamily="34" charset="0"/>
              </a:rPr>
              <a:t>pixabay</a:t>
            </a:r>
            <a:r>
              <a:rPr lang="de-DE" sz="800" dirty="0" smtClean="0">
                <a:latin typeface="Corbel" panose="020B0503020204020204" pitchFamily="34" charset="0"/>
              </a:rPr>
              <a:t> </a:t>
            </a:r>
            <a:endParaRPr lang="de-DE" sz="800" dirty="0">
              <a:latin typeface="Corbel" panose="020B0503020204020204" pitchFamily="34" charset="0"/>
            </a:endParaRPr>
          </a:p>
        </p:txBody>
      </p:sp>
      <p:pic>
        <p:nvPicPr>
          <p:cNvPr id="10" name="Picture 2" descr="C:\Users\p41662\AppData\Local\Microsoft\Windows\Temporary Internet Files\Content.Outlook\VDWGJMU4\REWWay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3992" y="4718191"/>
            <a:ext cx="1910207" cy="48584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0509" y="5495873"/>
            <a:ext cx="1724025" cy="885825"/>
          </a:xfrm>
          <a:prstGeom prst="rect">
            <a:avLst/>
          </a:prstGeom>
        </p:spPr>
      </p:pic>
    </p:spTree>
    <p:extLst>
      <p:ext uri="{BB962C8B-B14F-4D97-AF65-F5344CB8AC3E}">
        <p14:creationId xmlns:p14="http://schemas.microsoft.com/office/powerpoint/2010/main" val="3596786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404664"/>
            <a:ext cx="7800870" cy="990600"/>
          </a:xfrm>
        </p:spPr>
        <p:txBody>
          <a:bodyPr/>
          <a:lstStyle/>
          <a:p>
            <a:r>
              <a:rPr lang="de-DE" b="1" dirty="0" smtClean="0"/>
              <a:t>Wer sind wir? – Die Kooperationspartner</a:t>
            </a:r>
            <a:endParaRPr lang="de-AT" b="1" dirty="0"/>
          </a:p>
        </p:txBody>
      </p:sp>
      <p:sp>
        <p:nvSpPr>
          <p:cNvPr id="6" name="Inhaltsplatzhalter 5"/>
          <p:cNvSpPr>
            <a:spLocks noGrp="1"/>
          </p:cNvSpPr>
          <p:nvPr>
            <p:ph idx="1"/>
          </p:nvPr>
        </p:nvSpPr>
        <p:spPr/>
        <p:txBody>
          <a:bodyPr>
            <a:normAutofit fontScale="92500" lnSpcReduction="20000"/>
          </a:bodyPr>
          <a:lstStyle/>
          <a:p>
            <a:pPr marL="0" indent="0" algn="just">
              <a:lnSpc>
                <a:spcPct val="110000"/>
              </a:lnSpc>
              <a:spcBef>
                <a:spcPts val="0"/>
              </a:spcBef>
              <a:spcAft>
                <a:spcPts val="300"/>
              </a:spcAft>
              <a:buNone/>
            </a:pPr>
            <a:r>
              <a:rPr lang="de-AT" sz="1400" dirty="0" smtClean="0">
                <a:solidFill>
                  <a:schemeClr val="tx1"/>
                </a:solidFill>
              </a:rPr>
              <a:t>Diese Präsentation ist Teil des Lehrmittelpaketes “Die Wasserstraße Rhein”, welches in Kooperation der Niederrheinischen IHK, der Schifferbörse zu Duisburg-Ruhrort, der Lehrgangsreihe </a:t>
            </a:r>
            <a:r>
              <a:rPr lang="de-AT" sz="1400" dirty="0" err="1" smtClean="0">
                <a:solidFill>
                  <a:schemeClr val="tx1"/>
                </a:solidFill>
              </a:rPr>
              <a:t>Quinwalo</a:t>
            </a:r>
            <a:r>
              <a:rPr lang="de-AT" sz="1400" dirty="0" smtClean="0">
                <a:solidFill>
                  <a:schemeClr val="tx1"/>
                </a:solidFill>
              </a:rPr>
              <a:t> und REWWay, dem Kompetenzzentrum der Binnenschifffahrt am Logistikum Steyr, entstanden ist.</a:t>
            </a:r>
          </a:p>
          <a:p>
            <a:pPr marL="0" indent="0" algn="just">
              <a:lnSpc>
                <a:spcPct val="110000"/>
              </a:lnSpc>
              <a:spcBef>
                <a:spcPts val="0"/>
              </a:spcBef>
              <a:spcAft>
                <a:spcPts val="300"/>
              </a:spcAft>
              <a:buNone/>
            </a:pPr>
            <a:endParaRPr lang="de-AT" sz="1400" dirty="0" smtClean="0">
              <a:solidFill>
                <a:schemeClr val="tx1"/>
              </a:solidFill>
            </a:endParaRPr>
          </a:p>
          <a:p>
            <a:pPr algn="just">
              <a:lnSpc>
                <a:spcPct val="110000"/>
              </a:lnSpc>
              <a:spcBef>
                <a:spcPts val="0"/>
              </a:spcBef>
              <a:spcAft>
                <a:spcPts val="300"/>
              </a:spcAft>
              <a:buClr>
                <a:srgbClr val="189BC4"/>
              </a:buClr>
            </a:pPr>
            <a:r>
              <a:rPr lang="de-AT" sz="1400" b="1" dirty="0" smtClean="0">
                <a:solidFill>
                  <a:srgbClr val="189BC4"/>
                </a:solidFill>
              </a:rPr>
              <a:t>Schifferbörse </a:t>
            </a:r>
            <a:r>
              <a:rPr lang="de-AT" sz="1400" b="1" dirty="0">
                <a:solidFill>
                  <a:srgbClr val="189BC4"/>
                </a:solidFill>
              </a:rPr>
              <a:t>zu Duisburg-Ruhrort e. V.</a:t>
            </a:r>
          </a:p>
          <a:p>
            <a:pPr marL="0" indent="0" algn="just">
              <a:lnSpc>
                <a:spcPct val="110000"/>
              </a:lnSpc>
              <a:spcBef>
                <a:spcPts val="0"/>
              </a:spcBef>
              <a:spcAft>
                <a:spcPts val="300"/>
              </a:spcAft>
              <a:buNone/>
            </a:pPr>
            <a:r>
              <a:rPr lang="de-AT" sz="1400" dirty="0">
                <a:solidFill>
                  <a:schemeClr val="tx1"/>
                </a:solidFill>
              </a:rPr>
              <a:t>Die Schifferbörse zu Duisburg-Ruhrort ist eine im europäischen Schifffahrtsverkehr einmalige Institution der Wirtschaft. Seit dem Jahr 1901 treten Reeder, Partikuliere, Verlader und Spediteure gemeinsam für die Vorteile und Stärkung des Systems Wasserstraße ein. Mehr Informationen zur Schifferbörse </a:t>
            </a:r>
            <a:r>
              <a:rPr lang="de-AT" sz="1400" dirty="0" smtClean="0">
                <a:solidFill>
                  <a:schemeClr val="tx1"/>
                </a:solidFill>
              </a:rPr>
              <a:t>finden sich unter: </a:t>
            </a:r>
            <a:r>
              <a:rPr lang="de-AT" sz="1400" u="sng" dirty="0">
                <a:solidFill>
                  <a:schemeClr val="accent1"/>
                </a:solidFill>
              </a:rPr>
              <a:t>www.</a:t>
            </a:r>
            <a:r>
              <a:rPr lang="de-AT" sz="1400" u="sng" dirty="0">
                <a:solidFill>
                  <a:schemeClr val="accent1"/>
                </a:solidFill>
                <a:hlinkClick r:id="rId3"/>
              </a:rPr>
              <a:t>sc</a:t>
            </a:r>
            <a:r>
              <a:rPr lang="de-AT" sz="1400" dirty="0" smtClean="0">
                <a:solidFill>
                  <a:schemeClr val="tx1"/>
                </a:solidFill>
                <a:hlinkClick r:id="rId3"/>
              </a:rPr>
              <a:t>hifferboerse.org</a:t>
            </a:r>
            <a:r>
              <a:rPr lang="de-AT" sz="1400" dirty="0" smtClean="0">
                <a:solidFill>
                  <a:schemeClr val="tx1"/>
                </a:solidFill>
              </a:rPr>
              <a:t> </a:t>
            </a:r>
          </a:p>
          <a:p>
            <a:pPr marL="0" indent="0" algn="just">
              <a:lnSpc>
                <a:spcPct val="110000"/>
              </a:lnSpc>
              <a:spcBef>
                <a:spcPts val="0"/>
              </a:spcBef>
              <a:spcAft>
                <a:spcPts val="300"/>
              </a:spcAft>
              <a:buNone/>
            </a:pPr>
            <a:endParaRPr lang="de-AT" sz="1400" dirty="0">
              <a:solidFill>
                <a:schemeClr val="tx1"/>
              </a:solidFill>
            </a:endParaRPr>
          </a:p>
          <a:p>
            <a:pPr algn="just">
              <a:lnSpc>
                <a:spcPct val="110000"/>
              </a:lnSpc>
              <a:spcBef>
                <a:spcPts val="0"/>
              </a:spcBef>
              <a:spcAft>
                <a:spcPts val="300"/>
              </a:spcAft>
              <a:buClr>
                <a:srgbClr val="189BC4"/>
              </a:buClr>
            </a:pPr>
            <a:r>
              <a:rPr lang="de-AT" sz="1400" b="1" dirty="0" smtClean="0">
                <a:solidFill>
                  <a:srgbClr val="189BC4"/>
                </a:solidFill>
              </a:rPr>
              <a:t>Niederrheinische Industrie und Handelskammer</a:t>
            </a:r>
          </a:p>
          <a:p>
            <a:pPr marL="0" indent="0" algn="just">
              <a:lnSpc>
                <a:spcPct val="110000"/>
              </a:lnSpc>
              <a:spcBef>
                <a:spcPts val="0"/>
              </a:spcBef>
              <a:spcAft>
                <a:spcPts val="300"/>
              </a:spcAft>
              <a:buNone/>
            </a:pPr>
            <a:r>
              <a:rPr lang="de-AT" sz="1400" dirty="0" smtClean="0">
                <a:solidFill>
                  <a:schemeClr val="tx1"/>
                </a:solidFill>
              </a:rPr>
              <a:t>Die </a:t>
            </a:r>
            <a:r>
              <a:rPr lang="de-AT" sz="1400" dirty="0" smtClean="0">
                <a:solidFill>
                  <a:schemeClr val="tx1"/>
                </a:solidFill>
              </a:rPr>
              <a:t>Niederrheinische IHK Duisburg Wesel Kleve zu Duisburg ist für die Geschäftsführung und Verwaltung der Schifferbörse seit deren Gründung verantwortlich. Der Niederrheinische IHK vertritt die Interessen von rund 65.000 Mitgliedsunternehmen aus Industrie, Handel und Dienstleistungen in Duisburg sowie den Kreisen Wesel und Kleve. Mehr Informationen zum IHK finden sich </a:t>
            </a:r>
            <a:r>
              <a:rPr lang="de-AT" sz="1400" dirty="0">
                <a:solidFill>
                  <a:schemeClr val="tx1"/>
                </a:solidFill>
              </a:rPr>
              <a:t>unter: </a:t>
            </a:r>
            <a:r>
              <a:rPr lang="de-AT" sz="1400" dirty="0" smtClean="0">
                <a:solidFill>
                  <a:schemeClr val="tx1"/>
                </a:solidFill>
                <a:hlinkClick r:id="rId4"/>
              </a:rPr>
              <a:t>www.ihk-niederrhein.de/</a:t>
            </a:r>
            <a:r>
              <a:rPr lang="de-AT" sz="1400" dirty="0" smtClean="0">
                <a:solidFill>
                  <a:schemeClr val="tx1"/>
                </a:solidFill>
              </a:rPr>
              <a:t> </a:t>
            </a:r>
          </a:p>
          <a:p>
            <a:pPr marL="0" indent="0" algn="just">
              <a:lnSpc>
                <a:spcPct val="110000"/>
              </a:lnSpc>
              <a:spcBef>
                <a:spcPts val="0"/>
              </a:spcBef>
              <a:spcAft>
                <a:spcPts val="300"/>
              </a:spcAft>
              <a:buNone/>
            </a:pPr>
            <a:endParaRPr lang="de-AT" sz="1400" b="1" dirty="0" smtClean="0">
              <a:solidFill>
                <a:srgbClr val="189BC4"/>
              </a:solidFill>
            </a:endParaRPr>
          </a:p>
          <a:p>
            <a:pPr algn="just">
              <a:lnSpc>
                <a:spcPct val="110000"/>
              </a:lnSpc>
              <a:spcBef>
                <a:spcPts val="0"/>
              </a:spcBef>
              <a:spcAft>
                <a:spcPts val="300"/>
              </a:spcAft>
              <a:buClr>
                <a:srgbClr val="189BC4"/>
              </a:buClr>
            </a:pPr>
            <a:r>
              <a:rPr lang="de-AT" sz="1400" b="1" dirty="0" err="1" smtClean="0">
                <a:solidFill>
                  <a:srgbClr val="189BC4"/>
                </a:solidFill>
              </a:rPr>
              <a:t>Quinwalo</a:t>
            </a:r>
            <a:endParaRPr lang="de-AT" sz="1400" b="1" dirty="0">
              <a:solidFill>
                <a:srgbClr val="189BC4"/>
              </a:solidFill>
            </a:endParaRPr>
          </a:p>
          <a:p>
            <a:pPr marL="0" indent="0" algn="just">
              <a:lnSpc>
                <a:spcPct val="110000"/>
              </a:lnSpc>
              <a:spcBef>
                <a:spcPts val="0"/>
              </a:spcBef>
              <a:spcAft>
                <a:spcPts val="300"/>
              </a:spcAft>
              <a:buNone/>
            </a:pPr>
            <a:r>
              <a:rPr lang="de-AT" sz="1400" dirty="0" err="1">
                <a:solidFill>
                  <a:schemeClr val="tx1"/>
                </a:solidFill>
              </a:rPr>
              <a:t>Quinwalo</a:t>
            </a:r>
            <a:r>
              <a:rPr lang="de-AT" sz="1400" dirty="0">
                <a:solidFill>
                  <a:schemeClr val="tx1"/>
                </a:solidFill>
              </a:rPr>
              <a:t> (</a:t>
            </a:r>
            <a:r>
              <a:rPr lang="de-AT" sz="1400" dirty="0" err="1">
                <a:solidFill>
                  <a:schemeClr val="tx1"/>
                </a:solidFill>
              </a:rPr>
              <a:t>Qualification</a:t>
            </a:r>
            <a:r>
              <a:rPr lang="de-AT" sz="1400" dirty="0">
                <a:solidFill>
                  <a:schemeClr val="tx1"/>
                </a:solidFill>
              </a:rPr>
              <a:t> Inland </a:t>
            </a:r>
            <a:r>
              <a:rPr lang="de-AT" sz="1400" dirty="0" err="1">
                <a:solidFill>
                  <a:schemeClr val="tx1"/>
                </a:solidFill>
              </a:rPr>
              <a:t>Waterway</a:t>
            </a:r>
            <a:r>
              <a:rPr lang="de-AT" sz="1400" dirty="0">
                <a:solidFill>
                  <a:schemeClr val="tx1"/>
                </a:solidFill>
              </a:rPr>
              <a:t> </a:t>
            </a:r>
            <a:r>
              <a:rPr lang="de-AT" sz="1400" dirty="0" err="1">
                <a:solidFill>
                  <a:schemeClr val="tx1"/>
                </a:solidFill>
              </a:rPr>
              <a:t>Logistics</a:t>
            </a:r>
            <a:r>
              <a:rPr lang="de-AT" sz="1400" dirty="0">
                <a:solidFill>
                  <a:schemeClr val="tx1"/>
                </a:solidFill>
              </a:rPr>
              <a:t>) ist eine von der Schifferbörse zu Duisburg-Ruhrort e. V. organisierte </a:t>
            </a:r>
            <a:r>
              <a:rPr lang="de-AT" sz="1400" dirty="0" smtClean="0">
                <a:solidFill>
                  <a:schemeClr val="tx1"/>
                </a:solidFill>
              </a:rPr>
              <a:t>Lehrgangsreihe für Speditions- und Logistikkaufleute in Ausbildung. Mit dem Lehrgang verfolgt die Schifferbörse das Ziel, die Fach- und Führungskräfte von morgen für </a:t>
            </a:r>
            <a:r>
              <a:rPr lang="de-AT" sz="1400" dirty="0">
                <a:solidFill>
                  <a:schemeClr val="tx1"/>
                </a:solidFill>
              </a:rPr>
              <a:t>die Vorteile und Chancen der Binnenschifffahrt </a:t>
            </a:r>
            <a:r>
              <a:rPr lang="de-AT" sz="1400" dirty="0" smtClean="0">
                <a:solidFill>
                  <a:schemeClr val="tx1"/>
                </a:solidFill>
              </a:rPr>
              <a:t>frühzeitig zu </a:t>
            </a:r>
            <a:r>
              <a:rPr lang="de-AT" sz="1400" dirty="0">
                <a:solidFill>
                  <a:schemeClr val="tx1"/>
                </a:solidFill>
              </a:rPr>
              <a:t>sensibilisieren</a:t>
            </a:r>
            <a:r>
              <a:rPr lang="de-AT" sz="1400" dirty="0" smtClean="0">
                <a:solidFill>
                  <a:schemeClr val="tx1"/>
                </a:solidFill>
              </a:rPr>
              <a:t>. Mehr Informationen zu </a:t>
            </a:r>
            <a:r>
              <a:rPr lang="de-AT" sz="1400" dirty="0" err="1" smtClean="0">
                <a:solidFill>
                  <a:schemeClr val="tx1"/>
                </a:solidFill>
              </a:rPr>
              <a:t>Quinwalo</a:t>
            </a:r>
            <a:r>
              <a:rPr lang="de-AT" sz="1400" dirty="0" smtClean="0">
                <a:solidFill>
                  <a:schemeClr val="tx1"/>
                </a:solidFill>
              </a:rPr>
              <a:t> finden sich </a:t>
            </a:r>
            <a:r>
              <a:rPr lang="de-AT" sz="1400" dirty="0">
                <a:solidFill>
                  <a:schemeClr val="tx1"/>
                </a:solidFill>
              </a:rPr>
              <a:t>unter: </a:t>
            </a:r>
            <a:r>
              <a:rPr lang="de-AT" sz="1400" u="sng" dirty="0" smtClean="0">
                <a:solidFill>
                  <a:schemeClr val="accent1"/>
                </a:solidFill>
              </a:rPr>
              <a:t>www.quinwalo.de</a:t>
            </a:r>
            <a:endParaRPr lang="de-AT" sz="1400" b="1" strike="sngStrike" dirty="0">
              <a:solidFill>
                <a:srgbClr val="C00000"/>
              </a:solidFill>
            </a:endParaRPr>
          </a:p>
          <a:p>
            <a:pPr marL="0" indent="0" algn="just">
              <a:lnSpc>
                <a:spcPct val="110000"/>
              </a:lnSpc>
              <a:spcBef>
                <a:spcPts val="0"/>
              </a:spcBef>
              <a:spcAft>
                <a:spcPts val="300"/>
              </a:spcAft>
              <a:buNone/>
            </a:pPr>
            <a:endParaRPr lang="de-AT" sz="1400" b="1" dirty="0" smtClean="0">
              <a:solidFill>
                <a:srgbClr val="189BC4"/>
              </a:solidFill>
            </a:endParaRPr>
          </a:p>
          <a:p>
            <a:pPr algn="just">
              <a:lnSpc>
                <a:spcPct val="110000"/>
              </a:lnSpc>
              <a:spcBef>
                <a:spcPts val="0"/>
              </a:spcBef>
              <a:spcAft>
                <a:spcPts val="300"/>
              </a:spcAft>
              <a:buClr>
                <a:srgbClr val="189BC4"/>
              </a:buClr>
            </a:pPr>
            <a:r>
              <a:rPr lang="de-AT" sz="1400" b="1" dirty="0" smtClean="0">
                <a:solidFill>
                  <a:srgbClr val="189BC4"/>
                </a:solidFill>
              </a:rPr>
              <a:t>Logistikum Steyr</a:t>
            </a:r>
          </a:p>
          <a:p>
            <a:pPr marL="0" indent="0" algn="just">
              <a:lnSpc>
                <a:spcPct val="110000"/>
              </a:lnSpc>
              <a:spcBef>
                <a:spcPts val="0"/>
              </a:spcBef>
              <a:spcAft>
                <a:spcPts val="300"/>
              </a:spcAft>
              <a:buNone/>
            </a:pPr>
            <a:r>
              <a:rPr lang="de-AT" sz="1400" dirty="0">
                <a:solidFill>
                  <a:schemeClr val="tx1"/>
                </a:solidFill>
              </a:rPr>
              <a:t>Vom </a:t>
            </a:r>
            <a:r>
              <a:rPr lang="de-AT" sz="1400" dirty="0" err="1">
                <a:solidFill>
                  <a:schemeClr val="tx1"/>
                </a:solidFill>
              </a:rPr>
              <a:t>Urkern</a:t>
            </a:r>
            <a:r>
              <a:rPr lang="de-AT" sz="1400" dirty="0">
                <a:solidFill>
                  <a:schemeClr val="tx1"/>
                </a:solidFill>
              </a:rPr>
              <a:t>, dem Studiengang Internationales Logistik-Management, hat sich das </a:t>
            </a:r>
            <a:r>
              <a:rPr lang="de-AT" sz="1400" dirty="0" err="1">
                <a:solidFill>
                  <a:schemeClr val="tx1"/>
                </a:solidFill>
              </a:rPr>
              <a:t>Logistikum</a:t>
            </a:r>
            <a:r>
              <a:rPr lang="de-AT" sz="1400" dirty="0">
                <a:solidFill>
                  <a:schemeClr val="tx1"/>
                </a:solidFill>
              </a:rPr>
              <a:t> zu einer integrierten Bildungs- und Forschungseinheit entwickelt. Sowohl im Bildungssektor als auch in der Forschungscommunity ist das </a:t>
            </a:r>
            <a:r>
              <a:rPr lang="de-AT" sz="1400" dirty="0" err="1">
                <a:solidFill>
                  <a:schemeClr val="tx1"/>
                </a:solidFill>
              </a:rPr>
              <a:t>Logistikum</a:t>
            </a:r>
            <a:r>
              <a:rPr lang="de-AT" sz="1400" dirty="0">
                <a:solidFill>
                  <a:schemeClr val="tx1"/>
                </a:solidFill>
              </a:rPr>
              <a:t> ein etablierter Partner</a:t>
            </a:r>
            <a:r>
              <a:rPr lang="de-AT" sz="1400" dirty="0" smtClean="0">
                <a:solidFill>
                  <a:schemeClr val="tx1"/>
                </a:solidFill>
              </a:rPr>
              <a:t>. Mehr Informationen zum Logistikum der FH OÖ Fakultät für Management Steyr finden sich </a:t>
            </a:r>
            <a:r>
              <a:rPr lang="de-AT" sz="1400" dirty="0">
                <a:solidFill>
                  <a:schemeClr val="tx1"/>
                </a:solidFill>
              </a:rPr>
              <a:t>unter: </a:t>
            </a:r>
            <a:r>
              <a:rPr lang="de-AT" sz="1400" dirty="0" smtClean="0">
                <a:solidFill>
                  <a:schemeClr val="tx1"/>
                </a:solidFill>
                <a:hlinkClick r:id="rId5"/>
              </a:rPr>
              <a:t>www.logistikum.at</a:t>
            </a:r>
            <a:r>
              <a:rPr lang="de-AT" sz="1400" dirty="0" smtClean="0">
                <a:solidFill>
                  <a:schemeClr val="tx1"/>
                </a:solidFill>
              </a:rPr>
              <a:t> REWWay ist das Forschungs- und Kompetenzzentrum für die Binnenschifffahrt am Logistikum Steyr: </a:t>
            </a:r>
            <a:r>
              <a:rPr lang="de-AT" sz="1400" dirty="0" smtClean="0">
                <a:solidFill>
                  <a:schemeClr val="tx1"/>
                </a:solidFill>
                <a:hlinkClick r:id="rId6"/>
              </a:rPr>
              <a:t>www.rewway.at</a:t>
            </a:r>
            <a:endParaRPr lang="de-AT" sz="1400" dirty="0">
              <a:solidFill>
                <a:schemeClr val="tx1"/>
              </a:solidFill>
            </a:endParaRPr>
          </a:p>
        </p:txBody>
      </p:sp>
      <p:sp>
        <p:nvSpPr>
          <p:cNvPr id="4" name="Foliennummernplatzhalter 3"/>
          <p:cNvSpPr>
            <a:spLocks noGrp="1"/>
          </p:cNvSpPr>
          <p:nvPr>
            <p:ph type="sldNum" sz="quarter" idx="12"/>
          </p:nvPr>
        </p:nvSpPr>
        <p:spPr/>
        <p:txBody>
          <a:bodyPr/>
          <a:lstStyle/>
          <a:p>
            <a:fld id="{CD93F612-187A-48BF-B5EE-AA4BEE289BC1}" type="slidenum">
              <a:rPr lang="de-AT" smtClean="0">
                <a:solidFill>
                  <a:srgbClr val="FFFFFF"/>
                </a:solidFill>
              </a:rPr>
              <a:pPr/>
              <a:t>2</a:t>
            </a:fld>
            <a:endParaRPr lang="de-AT" dirty="0">
              <a:solidFill>
                <a:srgbClr val="FFFFFF"/>
              </a:solidFill>
            </a:endParaRPr>
          </a:p>
        </p:txBody>
      </p:sp>
      <p:sp>
        <p:nvSpPr>
          <p:cNvPr id="7" name="Textfeld 6"/>
          <p:cNvSpPr txBox="1"/>
          <p:nvPr/>
        </p:nvSpPr>
        <p:spPr>
          <a:xfrm>
            <a:off x="8314720" y="6381908"/>
            <a:ext cx="3627455" cy="215444"/>
          </a:xfrm>
          <a:prstGeom prst="rect">
            <a:avLst/>
          </a:prstGeom>
          <a:noFill/>
        </p:spPr>
        <p:txBody>
          <a:bodyPr wrap="square" rtlCol="0">
            <a:spAutoFit/>
          </a:bodyPr>
          <a:lstStyle/>
          <a:p>
            <a:r>
              <a:rPr lang="de-DE" sz="800" dirty="0" smtClean="0">
                <a:latin typeface="Corbel" panose="020B0503020204020204" pitchFamily="34" charset="0"/>
              </a:rPr>
              <a:t>Quelle: Schifferbörse </a:t>
            </a:r>
            <a:r>
              <a:rPr lang="de-DE" sz="800" dirty="0">
                <a:latin typeface="Corbel" panose="020B0503020204020204" pitchFamily="34" charset="0"/>
              </a:rPr>
              <a:t>zu Duisburg-Ruhrort e.V</a:t>
            </a:r>
            <a:r>
              <a:rPr lang="de-DE" sz="800" dirty="0" smtClean="0">
                <a:latin typeface="Corbel" panose="020B0503020204020204" pitchFamily="34" charset="0"/>
              </a:rPr>
              <a:t>., Niederrheinische IHK, Logistikum</a:t>
            </a:r>
            <a:endParaRPr lang="de-AT" sz="800" dirty="0">
              <a:latin typeface="Corbel" panose="020B0503020204020204" pitchFamily="34" charset="0"/>
            </a:endParaRPr>
          </a:p>
        </p:txBody>
      </p:sp>
    </p:spTree>
    <p:extLst>
      <p:ext uri="{BB962C8B-B14F-4D97-AF65-F5344CB8AC3E}">
        <p14:creationId xmlns:p14="http://schemas.microsoft.com/office/powerpoint/2010/main" val="4104202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Zielgruppe des Lehrmittelpakets</a:t>
            </a:r>
            <a:endParaRPr lang="de-AT" b="1" dirty="0"/>
          </a:p>
        </p:txBody>
      </p:sp>
      <p:sp>
        <p:nvSpPr>
          <p:cNvPr id="3" name="Inhaltsplatzhalter 2"/>
          <p:cNvSpPr>
            <a:spLocks noGrp="1"/>
          </p:cNvSpPr>
          <p:nvPr>
            <p:ph idx="1"/>
          </p:nvPr>
        </p:nvSpPr>
        <p:spPr/>
        <p:txBody>
          <a:bodyPr>
            <a:normAutofit/>
          </a:bodyPr>
          <a:lstStyle/>
          <a:p>
            <a:pPr marL="0" indent="0">
              <a:buNone/>
            </a:pPr>
            <a:endParaRPr lang="de-AT" sz="2000" dirty="0" smtClean="0">
              <a:solidFill>
                <a:schemeClr val="tx1"/>
              </a:solidFill>
            </a:endParaRPr>
          </a:p>
          <a:p>
            <a:pPr marL="0" indent="0">
              <a:buNone/>
            </a:pPr>
            <a:r>
              <a:rPr lang="de-AT" sz="2000" dirty="0" smtClean="0">
                <a:solidFill>
                  <a:schemeClr val="tx1"/>
                </a:solidFill>
              </a:rPr>
              <a:t>Das Lehrmittelpaket kann von </a:t>
            </a:r>
            <a:r>
              <a:rPr lang="de-AT" sz="2000" dirty="0" smtClean="0">
                <a:solidFill>
                  <a:schemeClr val="tx1"/>
                </a:solidFill>
              </a:rPr>
              <a:t>Lehrenden, </a:t>
            </a:r>
            <a:r>
              <a:rPr lang="de-AT" sz="2000" dirty="0" smtClean="0">
                <a:solidFill>
                  <a:schemeClr val="tx1"/>
                </a:solidFill>
              </a:rPr>
              <a:t>Vortragenden </a:t>
            </a:r>
            <a:r>
              <a:rPr lang="de-AT" sz="2000" dirty="0" smtClean="0">
                <a:solidFill>
                  <a:schemeClr val="tx1"/>
                </a:solidFill>
              </a:rPr>
              <a:t>und Dozenten eingesetzt und von Auszubildenden, </a:t>
            </a:r>
            <a:r>
              <a:rPr lang="de-AT" sz="2000" dirty="0" err="1" smtClean="0">
                <a:solidFill>
                  <a:schemeClr val="tx1"/>
                </a:solidFill>
              </a:rPr>
              <a:t>SchülerInnen</a:t>
            </a:r>
            <a:r>
              <a:rPr lang="de-AT" sz="2000" dirty="0">
                <a:solidFill>
                  <a:schemeClr val="tx1"/>
                </a:solidFill>
              </a:rPr>
              <a:t> </a:t>
            </a:r>
            <a:r>
              <a:rPr lang="de-AT" sz="2000" dirty="0" smtClean="0">
                <a:solidFill>
                  <a:schemeClr val="tx1"/>
                </a:solidFill>
              </a:rPr>
              <a:t>und</a:t>
            </a:r>
            <a:r>
              <a:rPr lang="de-AT" sz="2000" dirty="0" smtClean="0">
                <a:solidFill>
                  <a:schemeClr val="tx1"/>
                </a:solidFill>
              </a:rPr>
              <a:t> Studierenden </a:t>
            </a:r>
            <a:r>
              <a:rPr lang="de-AT" sz="2000" dirty="0" smtClean="0">
                <a:solidFill>
                  <a:schemeClr val="tx1"/>
                </a:solidFill>
              </a:rPr>
              <a:t>genutzt werden.</a:t>
            </a:r>
          </a:p>
          <a:p>
            <a:pPr marL="0" indent="0">
              <a:buNone/>
            </a:pPr>
            <a:endParaRPr lang="de-AT" sz="2000" dirty="0">
              <a:solidFill>
                <a:schemeClr val="tx1"/>
              </a:solidFill>
            </a:endParaRPr>
          </a:p>
          <a:p>
            <a:pPr marL="0" indent="0">
              <a:buNone/>
            </a:pPr>
            <a:r>
              <a:rPr lang="de-AT" sz="2000" dirty="0" smtClean="0">
                <a:solidFill>
                  <a:schemeClr val="tx1"/>
                </a:solidFill>
              </a:rPr>
              <a:t>Die </a:t>
            </a:r>
            <a:r>
              <a:rPr lang="de-AT" sz="2000" b="1" dirty="0" smtClean="0">
                <a:solidFill>
                  <a:srgbClr val="189BC4"/>
                </a:solidFill>
              </a:rPr>
              <a:t>Zielgruppe</a:t>
            </a:r>
            <a:r>
              <a:rPr lang="de-AT" sz="2000" dirty="0" smtClean="0">
                <a:solidFill>
                  <a:schemeClr val="tx1"/>
                </a:solidFill>
              </a:rPr>
              <a:t> für die Inhalte sind </a:t>
            </a:r>
            <a:r>
              <a:rPr lang="de-AT" sz="2000" dirty="0" smtClean="0">
                <a:solidFill>
                  <a:schemeClr val="tx1"/>
                </a:solidFill>
              </a:rPr>
              <a:t>Gesamt- und Realschulen, Gymnasien und Berufsschulen. </a:t>
            </a:r>
            <a:r>
              <a:rPr lang="de-AT" sz="2000" dirty="0" smtClean="0">
                <a:solidFill>
                  <a:schemeClr val="tx1"/>
                </a:solidFill>
              </a:rPr>
              <a:t>Das Lehrmittelpaket bietet eine Einführung </a:t>
            </a:r>
            <a:r>
              <a:rPr lang="de-AT" sz="2000" dirty="0" smtClean="0">
                <a:solidFill>
                  <a:schemeClr val="tx1"/>
                </a:solidFill>
              </a:rPr>
              <a:t>in den Themenbereich „Wasserstraßen und Binnenschifffahrt“ mit einem besonderen Fokus auf den Rhein.</a:t>
            </a:r>
            <a:endParaRPr lang="de-AT" sz="2000" dirty="0" smtClean="0">
              <a:solidFill>
                <a:schemeClr val="tx1"/>
              </a:solidFill>
            </a:endParaRPr>
          </a:p>
          <a:p>
            <a:pPr marL="0" indent="0">
              <a:buNone/>
            </a:pPr>
            <a:endParaRPr lang="de-AT" sz="2000" dirty="0">
              <a:solidFill>
                <a:schemeClr val="tx1"/>
              </a:solidFill>
            </a:endParaRPr>
          </a:p>
          <a:p>
            <a:pPr marL="0" indent="0">
              <a:buNone/>
            </a:pPr>
            <a:r>
              <a:rPr lang="de-AT" sz="2000" dirty="0" smtClean="0">
                <a:solidFill>
                  <a:schemeClr val="tx1"/>
                </a:solidFill>
              </a:rPr>
              <a:t>Die Zielgruppe des Lehrmittelpaket ist sehr breit, da die Lehrmaterialien </a:t>
            </a:r>
            <a:r>
              <a:rPr lang="de-AT" sz="2000" b="1" dirty="0" smtClean="0">
                <a:solidFill>
                  <a:srgbClr val="189BC4"/>
                </a:solidFill>
              </a:rPr>
              <a:t>frei adaptiert und bearbeitet </a:t>
            </a:r>
            <a:r>
              <a:rPr lang="de-AT" sz="2000" dirty="0" smtClean="0">
                <a:solidFill>
                  <a:schemeClr val="tx1"/>
                </a:solidFill>
              </a:rPr>
              <a:t>werden können, daher können sie individuell an die jeweilige Zielgruppe angepasst werden.</a:t>
            </a:r>
          </a:p>
        </p:txBody>
      </p:sp>
      <p:sp>
        <p:nvSpPr>
          <p:cNvPr id="4" name="Foliennummernplatzhalter 3"/>
          <p:cNvSpPr>
            <a:spLocks noGrp="1"/>
          </p:cNvSpPr>
          <p:nvPr>
            <p:ph type="sldNum" sz="quarter" idx="12"/>
          </p:nvPr>
        </p:nvSpPr>
        <p:spPr/>
        <p:txBody>
          <a:bodyPr/>
          <a:lstStyle/>
          <a:p>
            <a:fld id="{7D34D7BA-8E13-46FE-8871-8877FE7E3568}" type="slidenum">
              <a:rPr lang="de-AT" smtClean="0">
                <a:solidFill>
                  <a:prstClr val="white"/>
                </a:solidFill>
              </a:rPr>
              <a:pPr/>
              <a:t>3</a:t>
            </a:fld>
            <a:endParaRPr lang="de-AT" dirty="0">
              <a:solidFill>
                <a:prstClr val="white"/>
              </a:solidFill>
            </a:endParaRPr>
          </a:p>
        </p:txBody>
      </p:sp>
    </p:spTree>
    <p:extLst>
      <p:ext uri="{BB962C8B-B14F-4D97-AF65-F5344CB8AC3E}">
        <p14:creationId xmlns:p14="http://schemas.microsoft.com/office/powerpoint/2010/main" val="3311909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b="1" dirty="0" smtClean="0"/>
              <a:t>Inhalt des Lehrmittelpakets</a:t>
            </a:r>
            <a:endParaRPr lang="de-AT" b="1"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64980820"/>
              </p:ext>
            </p:extLst>
          </p:nvPr>
        </p:nvGraphicFramePr>
        <p:xfrm>
          <a:off x="609600" y="1700213"/>
          <a:ext cx="109728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CD93F612-187A-48BF-B5EE-AA4BEE289BC1}" type="slidenum">
              <a:rPr lang="de-AT" smtClean="0">
                <a:solidFill>
                  <a:prstClr val="black">
                    <a:tint val="75000"/>
                  </a:prstClr>
                </a:solidFill>
              </a:rPr>
              <a:pPr/>
              <a:t>4</a:t>
            </a:fld>
            <a:endParaRPr lang="de-AT" dirty="0">
              <a:solidFill>
                <a:prstClr val="black">
                  <a:tint val="75000"/>
                </a:prstClr>
              </a:solidFill>
            </a:endParaRPr>
          </a:p>
        </p:txBody>
      </p:sp>
    </p:spTree>
    <p:extLst>
      <p:ext uri="{BB962C8B-B14F-4D97-AF65-F5344CB8AC3E}">
        <p14:creationId xmlns:p14="http://schemas.microsoft.com/office/powerpoint/2010/main" val="519417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599" y="404664"/>
            <a:ext cx="8100061" cy="990600"/>
          </a:xfrm>
        </p:spPr>
        <p:txBody>
          <a:bodyPr/>
          <a:lstStyle/>
          <a:p>
            <a:r>
              <a:rPr lang="de-AT" b="1" dirty="0" smtClean="0"/>
              <a:t>Wie man am besten mit diesem Lehrmaterial arbeitet</a:t>
            </a:r>
            <a:endParaRPr lang="de-AT" b="1" dirty="0"/>
          </a:p>
        </p:txBody>
      </p:sp>
      <p:sp>
        <p:nvSpPr>
          <p:cNvPr id="6" name="Inhaltsplatzhalter 5"/>
          <p:cNvSpPr>
            <a:spLocks noGrp="1"/>
          </p:cNvSpPr>
          <p:nvPr>
            <p:ph idx="1"/>
          </p:nvPr>
        </p:nvSpPr>
        <p:spPr/>
        <p:txBody>
          <a:bodyPr/>
          <a:lstStyle/>
          <a:p>
            <a:pPr marL="0" lvl="0" indent="0" algn="just">
              <a:spcBef>
                <a:spcPts val="600"/>
              </a:spcBef>
              <a:buClr>
                <a:srgbClr val="189BC4"/>
              </a:buClr>
              <a:buNone/>
            </a:pPr>
            <a:endParaRPr lang="de-DE" sz="1800" b="1" dirty="0" smtClean="0">
              <a:solidFill>
                <a:srgbClr val="189BC4"/>
              </a:solidFill>
            </a:endParaRPr>
          </a:p>
          <a:p>
            <a:pPr lvl="0" algn="just">
              <a:spcBef>
                <a:spcPts val="600"/>
              </a:spcBef>
              <a:buClr>
                <a:srgbClr val="189BC4"/>
              </a:buClr>
            </a:pPr>
            <a:r>
              <a:rPr lang="de-DE" sz="1800" b="1" dirty="0" smtClean="0">
                <a:solidFill>
                  <a:srgbClr val="189BC4"/>
                </a:solidFill>
              </a:rPr>
              <a:t>Power </a:t>
            </a:r>
            <a:r>
              <a:rPr lang="de-DE" sz="1800" b="1" dirty="0">
                <a:solidFill>
                  <a:srgbClr val="189BC4"/>
                </a:solidFill>
              </a:rPr>
              <a:t>Point</a:t>
            </a:r>
          </a:p>
          <a:p>
            <a:pPr marL="0" lvl="0" indent="0" algn="just">
              <a:spcBef>
                <a:spcPts val="600"/>
              </a:spcBef>
              <a:buClr>
                <a:srgbClr val="189BC4"/>
              </a:buClr>
              <a:buNone/>
            </a:pPr>
            <a:r>
              <a:rPr lang="de-DE" sz="1600" dirty="0" smtClean="0">
                <a:solidFill>
                  <a:schemeClr val="tx1"/>
                </a:solidFill>
              </a:rPr>
              <a:t>Im PowerPoint Foliensatz wird </a:t>
            </a:r>
            <a:r>
              <a:rPr lang="de-DE" sz="1600" dirty="0">
                <a:solidFill>
                  <a:schemeClr val="tx1"/>
                </a:solidFill>
              </a:rPr>
              <a:t>das Thema </a:t>
            </a:r>
            <a:r>
              <a:rPr lang="de-DE" sz="1600" dirty="0" smtClean="0">
                <a:solidFill>
                  <a:schemeClr val="tx1"/>
                </a:solidFill>
              </a:rPr>
              <a:t>„Die Wasserstraße Rhein“ präsentiert</a:t>
            </a:r>
            <a:r>
              <a:rPr lang="de-DE" sz="1600" dirty="0">
                <a:solidFill>
                  <a:schemeClr val="tx1"/>
                </a:solidFill>
              </a:rPr>
              <a:t>. In den zugehörigen Notizen sind die </a:t>
            </a:r>
            <a:r>
              <a:rPr lang="de-DE" sz="1600" dirty="0" smtClean="0">
                <a:solidFill>
                  <a:schemeClr val="tx1"/>
                </a:solidFill>
              </a:rPr>
              <a:t>Folien </a:t>
            </a:r>
            <a:r>
              <a:rPr lang="de-DE" sz="1600" dirty="0">
                <a:solidFill>
                  <a:schemeClr val="tx1"/>
                </a:solidFill>
              </a:rPr>
              <a:t>kurz beschrieben und die verwendeten Quellen für diese angeführt, welche für weiterführende Informationen genutzt werden können</a:t>
            </a:r>
            <a:r>
              <a:rPr lang="de-DE" sz="1600" dirty="0" smtClean="0">
                <a:solidFill>
                  <a:schemeClr val="tx1"/>
                </a:solidFill>
              </a:rPr>
              <a:t>.</a:t>
            </a:r>
            <a:endParaRPr lang="de-DE" sz="1700" dirty="0">
              <a:solidFill>
                <a:srgbClr val="3C628F"/>
              </a:solidFill>
            </a:endParaRPr>
          </a:p>
          <a:p>
            <a:pPr lvl="0" algn="just">
              <a:spcBef>
                <a:spcPts val="600"/>
              </a:spcBef>
              <a:buClr>
                <a:srgbClr val="189BC4"/>
              </a:buClr>
            </a:pPr>
            <a:r>
              <a:rPr lang="de-DE" sz="1800" b="1" dirty="0" smtClean="0">
                <a:solidFill>
                  <a:srgbClr val="189BC4"/>
                </a:solidFill>
              </a:rPr>
              <a:t>Links</a:t>
            </a:r>
            <a:endParaRPr lang="de-DE" sz="1800" dirty="0">
              <a:solidFill>
                <a:srgbClr val="3C628F"/>
              </a:solidFill>
            </a:endParaRPr>
          </a:p>
          <a:p>
            <a:pPr marL="0" lvl="0" indent="0" algn="just">
              <a:spcBef>
                <a:spcPts val="600"/>
              </a:spcBef>
              <a:buClr>
                <a:srgbClr val="189BC4"/>
              </a:buClr>
              <a:buNone/>
            </a:pPr>
            <a:r>
              <a:rPr lang="de-DE" sz="1600" dirty="0">
                <a:solidFill>
                  <a:schemeClr val="tx1"/>
                </a:solidFill>
              </a:rPr>
              <a:t>Die für die Präsentation verwendeten Quellen sind </a:t>
            </a:r>
            <a:r>
              <a:rPr lang="de-DE" sz="1600" dirty="0" smtClean="0">
                <a:solidFill>
                  <a:schemeClr val="tx1"/>
                </a:solidFill>
              </a:rPr>
              <a:t>im Lehrmittelpaket in </a:t>
            </a:r>
            <a:r>
              <a:rPr lang="de-DE" sz="1600" dirty="0">
                <a:solidFill>
                  <a:schemeClr val="tx1"/>
                </a:solidFill>
              </a:rPr>
              <a:t>einer Linksammlung zur Verfügung gestellt</a:t>
            </a:r>
            <a:r>
              <a:rPr lang="de-DE" sz="1600" dirty="0" smtClean="0">
                <a:solidFill>
                  <a:schemeClr val="tx1"/>
                </a:solidFill>
              </a:rPr>
              <a:t>.</a:t>
            </a:r>
            <a:endParaRPr lang="de-DE" sz="1700" dirty="0">
              <a:solidFill>
                <a:srgbClr val="3C628F"/>
              </a:solidFill>
            </a:endParaRPr>
          </a:p>
          <a:p>
            <a:pPr lvl="0" algn="just">
              <a:spcBef>
                <a:spcPts val="600"/>
              </a:spcBef>
              <a:buClr>
                <a:srgbClr val="189BC4"/>
              </a:buClr>
            </a:pPr>
            <a:r>
              <a:rPr lang="de-DE" sz="1800" b="1" dirty="0">
                <a:solidFill>
                  <a:srgbClr val="189BC4"/>
                </a:solidFill>
              </a:rPr>
              <a:t>Videos</a:t>
            </a:r>
          </a:p>
          <a:p>
            <a:pPr marL="0" lvl="0" indent="0" algn="just">
              <a:spcBef>
                <a:spcPts val="600"/>
              </a:spcBef>
              <a:buClr>
                <a:srgbClr val="189BC4"/>
              </a:buClr>
              <a:buNone/>
            </a:pPr>
            <a:r>
              <a:rPr lang="de-DE" sz="1600" dirty="0">
                <a:solidFill>
                  <a:schemeClr val="tx1"/>
                </a:solidFill>
              </a:rPr>
              <a:t>Zusätzlich sind auch Videos zur Verfügung gestellt, welche genutzt werden können. Diese sind ebenfalls </a:t>
            </a:r>
            <a:r>
              <a:rPr lang="de-DE" sz="1600" dirty="0" smtClean="0">
                <a:solidFill>
                  <a:schemeClr val="tx1"/>
                </a:solidFill>
              </a:rPr>
              <a:t>im Lehrmittelpaket gesammelt in einer Video-Bibliothek zu </a:t>
            </a:r>
            <a:r>
              <a:rPr lang="de-DE" sz="1600" dirty="0">
                <a:solidFill>
                  <a:schemeClr val="tx1"/>
                </a:solidFill>
              </a:rPr>
              <a:t>finden. </a:t>
            </a:r>
            <a:r>
              <a:rPr lang="de-DE" sz="1600" dirty="0" smtClean="0">
                <a:solidFill>
                  <a:schemeClr val="tx1"/>
                </a:solidFill>
              </a:rPr>
              <a:t>Außerdem ist in den Notizen der Präsentation angegeben, welches Video zu </a:t>
            </a:r>
            <a:r>
              <a:rPr lang="de-DE" sz="1600" dirty="0" smtClean="0">
                <a:solidFill>
                  <a:schemeClr val="tx1"/>
                </a:solidFill>
              </a:rPr>
              <a:t>welcher </a:t>
            </a:r>
            <a:r>
              <a:rPr lang="de-DE" sz="1600" dirty="0" smtClean="0">
                <a:solidFill>
                  <a:schemeClr val="tx1"/>
                </a:solidFill>
              </a:rPr>
              <a:t>Folie bzw. zu </a:t>
            </a:r>
            <a:r>
              <a:rPr lang="de-DE" sz="1600" dirty="0" smtClean="0">
                <a:solidFill>
                  <a:schemeClr val="tx1"/>
                </a:solidFill>
              </a:rPr>
              <a:t>welchem</a:t>
            </a:r>
            <a:r>
              <a:rPr lang="de-DE" sz="1600" dirty="0" smtClean="0">
                <a:solidFill>
                  <a:schemeClr val="tx1"/>
                </a:solidFill>
              </a:rPr>
              <a:t> </a:t>
            </a:r>
            <a:r>
              <a:rPr lang="de-DE" sz="1600" dirty="0" smtClean="0">
                <a:solidFill>
                  <a:schemeClr val="tx1"/>
                </a:solidFill>
              </a:rPr>
              <a:t>Thema </a:t>
            </a:r>
            <a:r>
              <a:rPr lang="de-DE" sz="1600" dirty="0" smtClean="0">
                <a:solidFill>
                  <a:schemeClr val="tx1"/>
                </a:solidFill>
              </a:rPr>
              <a:t>passt.</a:t>
            </a:r>
            <a:endParaRPr lang="de-DE" sz="1600" dirty="0">
              <a:solidFill>
                <a:schemeClr val="tx1"/>
              </a:solidFill>
            </a:endParaRPr>
          </a:p>
          <a:p>
            <a:pPr algn="just">
              <a:spcBef>
                <a:spcPts val="600"/>
              </a:spcBef>
              <a:buClr>
                <a:srgbClr val="189BC4"/>
              </a:buClr>
            </a:pPr>
            <a:r>
              <a:rPr lang="de-AT" sz="1800" b="1" dirty="0" smtClean="0">
                <a:solidFill>
                  <a:srgbClr val="189BC4"/>
                </a:solidFill>
              </a:rPr>
              <a:t>Übungen</a:t>
            </a:r>
          </a:p>
          <a:p>
            <a:pPr marL="0" indent="0">
              <a:buNone/>
            </a:pPr>
            <a:r>
              <a:rPr lang="de-AT" sz="1600" dirty="0">
                <a:solidFill>
                  <a:schemeClr val="tx1"/>
                </a:solidFill>
              </a:rPr>
              <a:t>Um das durch </a:t>
            </a:r>
            <a:r>
              <a:rPr lang="de-AT" sz="1600" dirty="0" smtClean="0">
                <a:solidFill>
                  <a:schemeClr val="tx1"/>
                </a:solidFill>
              </a:rPr>
              <a:t>den Foliensatz erlangte </a:t>
            </a:r>
            <a:r>
              <a:rPr lang="de-AT" sz="1600" dirty="0" smtClean="0">
                <a:solidFill>
                  <a:schemeClr val="tx1"/>
                </a:solidFill>
              </a:rPr>
              <a:t>Wissen </a:t>
            </a:r>
            <a:r>
              <a:rPr lang="de-AT" sz="1600" dirty="0">
                <a:solidFill>
                  <a:schemeClr val="tx1"/>
                </a:solidFill>
              </a:rPr>
              <a:t>noch zu vertiefen bzw. </a:t>
            </a:r>
            <a:r>
              <a:rPr lang="de-AT" sz="1600" dirty="0" smtClean="0">
                <a:solidFill>
                  <a:schemeClr val="tx1"/>
                </a:solidFill>
              </a:rPr>
              <a:t>den </a:t>
            </a:r>
            <a:r>
              <a:rPr lang="de-AT" sz="1600" dirty="0">
                <a:solidFill>
                  <a:schemeClr val="tx1"/>
                </a:solidFill>
              </a:rPr>
              <a:t>Lernenden die Möglichkeit zu </a:t>
            </a:r>
            <a:r>
              <a:rPr lang="de-AT" sz="1600" dirty="0" smtClean="0">
                <a:solidFill>
                  <a:schemeClr val="tx1"/>
                </a:solidFill>
              </a:rPr>
              <a:t>bieten, </a:t>
            </a:r>
            <a:r>
              <a:rPr lang="de-AT" sz="1600" dirty="0">
                <a:solidFill>
                  <a:schemeClr val="tx1"/>
                </a:solidFill>
              </a:rPr>
              <a:t>ihr Wissen aktiv </a:t>
            </a:r>
            <a:r>
              <a:rPr lang="de-AT" sz="1600" dirty="0" smtClean="0">
                <a:solidFill>
                  <a:schemeClr val="tx1"/>
                </a:solidFill>
              </a:rPr>
              <a:t>einzubringen, </a:t>
            </a:r>
            <a:r>
              <a:rPr lang="de-AT" sz="1600" dirty="0">
                <a:solidFill>
                  <a:schemeClr val="tx1"/>
                </a:solidFill>
              </a:rPr>
              <a:t>enthält das </a:t>
            </a:r>
            <a:r>
              <a:rPr lang="de-AT" sz="1600" dirty="0" smtClean="0">
                <a:solidFill>
                  <a:schemeClr val="tx1"/>
                </a:solidFill>
              </a:rPr>
              <a:t>Lehrmittelpaket vier </a:t>
            </a:r>
            <a:r>
              <a:rPr lang="de-AT" sz="1600" dirty="0">
                <a:solidFill>
                  <a:schemeClr val="tx1"/>
                </a:solidFill>
              </a:rPr>
              <a:t>Übungen.</a:t>
            </a:r>
          </a:p>
        </p:txBody>
      </p:sp>
      <p:sp>
        <p:nvSpPr>
          <p:cNvPr id="4" name="Foliennummernplatzhalter 3"/>
          <p:cNvSpPr>
            <a:spLocks noGrp="1"/>
          </p:cNvSpPr>
          <p:nvPr>
            <p:ph type="sldNum" sz="quarter" idx="12"/>
          </p:nvPr>
        </p:nvSpPr>
        <p:spPr/>
        <p:txBody>
          <a:bodyPr/>
          <a:lstStyle/>
          <a:p>
            <a:fld id="{CD93F612-187A-48BF-B5EE-AA4BEE289BC1}" type="slidenum">
              <a:rPr lang="de-AT" smtClean="0">
                <a:solidFill>
                  <a:srgbClr val="FFFFFF"/>
                </a:solidFill>
              </a:rPr>
              <a:pPr/>
              <a:t>5</a:t>
            </a:fld>
            <a:endParaRPr lang="de-AT" dirty="0">
              <a:solidFill>
                <a:srgbClr val="FFFFFF"/>
              </a:solidFill>
            </a:endParaRPr>
          </a:p>
        </p:txBody>
      </p:sp>
    </p:spTree>
    <p:extLst>
      <p:ext uri="{BB962C8B-B14F-4D97-AF65-F5344CB8AC3E}">
        <p14:creationId xmlns:p14="http://schemas.microsoft.com/office/powerpoint/2010/main" val="3671586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t>Integration in den Unterricht</a:t>
            </a:r>
          </a:p>
        </p:txBody>
      </p:sp>
      <p:sp>
        <p:nvSpPr>
          <p:cNvPr id="3" name="Inhaltsplatzhalter 2"/>
          <p:cNvSpPr>
            <a:spLocks noGrp="1"/>
          </p:cNvSpPr>
          <p:nvPr>
            <p:ph idx="1"/>
          </p:nvPr>
        </p:nvSpPr>
        <p:spPr/>
        <p:txBody>
          <a:bodyPr/>
          <a:lstStyle/>
          <a:p>
            <a:pPr marL="0" lvl="0" indent="0">
              <a:buClr>
                <a:srgbClr val="FDBB5E"/>
              </a:buClr>
              <a:buNone/>
            </a:pPr>
            <a:r>
              <a:rPr lang="de-DE" sz="2000" b="1" dirty="0">
                <a:solidFill>
                  <a:srgbClr val="189BC4"/>
                </a:solidFill>
                <a:latin typeface="Calibri"/>
              </a:rPr>
              <a:t>Nutzung der angebotenen </a:t>
            </a:r>
            <a:r>
              <a:rPr lang="de-DE" sz="2000" b="1" dirty="0" smtClean="0">
                <a:solidFill>
                  <a:srgbClr val="189BC4"/>
                </a:solidFill>
                <a:latin typeface="Calibri"/>
              </a:rPr>
              <a:t>Lehrmittel …</a:t>
            </a:r>
            <a:endParaRPr lang="de-DE" sz="2000" b="1" dirty="0">
              <a:solidFill>
                <a:srgbClr val="189BC4"/>
              </a:solidFill>
              <a:latin typeface="Calibri"/>
            </a:endParaRPr>
          </a:p>
          <a:p>
            <a:endParaRPr lang="de-AT" dirty="0"/>
          </a:p>
        </p:txBody>
      </p:sp>
      <p:sp>
        <p:nvSpPr>
          <p:cNvPr id="4" name="Foliennummernplatzhalter 3"/>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graphicFrame>
        <p:nvGraphicFramePr>
          <p:cNvPr id="5" name="Diagramm 4"/>
          <p:cNvGraphicFramePr/>
          <p:nvPr>
            <p:extLst>
              <p:ext uri="{D42A27DB-BD31-4B8C-83A1-F6EECF244321}">
                <p14:modId xmlns:p14="http://schemas.microsoft.com/office/powerpoint/2010/main" val="116916509"/>
              </p:ext>
            </p:extLst>
          </p:nvPr>
        </p:nvGraphicFramePr>
        <p:xfrm>
          <a:off x="726232" y="2204864"/>
          <a:ext cx="74035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2122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Zeitaufwand</a:t>
            </a:r>
            <a:endParaRPr lang="de-AT" b="1" dirty="0"/>
          </a:p>
        </p:txBody>
      </p:sp>
      <p:sp>
        <p:nvSpPr>
          <p:cNvPr id="3" name="Inhaltsplatzhalter 2"/>
          <p:cNvSpPr>
            <a:spLocks noGrp="1"/>
          </p:cNvSpPr>
          <p:nvPr>
            <p:ph idx="1"/>
          </p:nvPr>
        </p:nvSpPr>
        <p:spPr/>
        <p:txBody>
          <a:bodyPr/>
          <a:lstStyle/>
          <a:p>
            <a:pPr marL="0" indent="0">
              <a:buNone/>
            </a:pPr>
            <a:r>
              <a:rPr lang="de-AT" sz="2000" dirty="0" smtClean="0">
                <a:solidFill>
                  <a:schemeClr val="tx1"/>
                </a:solidFill>
              </a:rPr>
              <a:t>Die benötigte Zeit kann aufgrund der Möglichkeit zur freien Adaptierung und der breiten Zielgruppe nur </a:t>
            </a:r>
            <a:r>
              <a:rPr lang="de-AT" sz="2000" b="1" dirty="0" smtClean="0">
                <a:solidFill>
                  <a:srgbClr val="189BC4"/>
                </a:solidFill>
              </a:rPr>
              <a:t>grob abgeschätzt </a:t>
            </a:r>
            <a:r>
              <a:rPr lang="de-AT" sz="2000" dirty="0" smtClean="0">
                <a:solidFill>
                  <a:schemeClr val="tx1"/>
                </a:solidFill>
              </a:rPr>
              <a:t>werden. Bei den Übungen ist die Anzahl der Gruppen sowie die Anzahl an </a:t>
            </a:r>
            <a:r>
              <a:rPr lang="de-AT" sz="2000" dirty="0" err="1" smtClean="0">
                <a:solidFill>
                  <a:schemeClr val="tx1"/>
                </a:solidFill>
              </a:rPr>
              <a:t>SchülerInnen</a:t>
            </a:r>
            <a:r>
              <a:rPr lang="de-AT" sz="2000" dirty="0" smtClean="0">
                <a:solidFill>
                  <a:schemeClr val="tx1"/>
                </a:solidFill>
              </a:rPr>
              <a:t>, </a:t>
            </a:r>
            <a:r>
              <a:rPr lang="de-AT" sz="2000" dirty="0" err="1" smtClean="0">
                <a:solidFill>
                  <a:schemeClr val="tx1"/>
                </a:solidFill>
              </a:rPr>
              <a:t>TeilnehmerInnen</a:t>
            </a:r>
            <a:r>
              <a:rPr lang="de-AT" sz="2000" dirty="0" smtClean="0">
                <a:solidFill>
                  <a:schemeClr val="tx1"/>
                </a:solidFill>
              </a:rPr>
              <a:t> etc. ein weiterer Faktor der nicht abgeschätzt werden kann und </a:t>
            </a:r>
            <a:r>
              <a:rPr lang="de-AT" sz="2000" dirty="0" smtClean="0">
                <a:solidFill>
                  <a:schemeClr val="tx1"/>
                </a:solidFill>
              </a:rPr>
              <a:t>der den </a:t>
            </a:r>
            <a:r>
              <a:rPr lang="de-AT" sz="2000" dirty="0" smtClean="0">
                <a:solidFill>
                  <a:schemeClr val="tx1"/>
                </a:solidFill>
              </a:rPr>
              <a:t>Zeitaufwand beeinflusst. Auch die Dauer der Diskussionen variiert stark je nach Gruppe.</a:t>
            </a:r>
          </a:p>
          <a:p>
            <a:endParaRPr lang="de-AT" dirty="0" smtClean="0"/>
          </a:p>
        </p:txBody>
      </p:sp>
      <p:sp>
        <p:nvSpPr>
          <p:cNvPr id="4" name="Foliennummernplatzhalter 3"/>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4201381427"/>
              </p:ext>
            </p:extLst>
          </p:nvPr>
        </p:nvGraphicFramePr>
        <p:xfrm>
          <a:off x="609600" y="3241886"/>
          <a:ext cx="10449560" cy="2748280"/>
        </p:xfrm>
        <a:graphic>
          <a:graphicData uri="http://schemas.openxmlformats.org/drawingml/2006/table">
            <a:tbl>
              <a:tblPr firstRow="1" bandRow="1">
                <a:tableStyleId>{F5AB1C69-6EDB-4FF4-983F-18BD219EF322}</a:tableStyleId>
              </a:tblPr>
              <a:tblGrid>
                <a:gridCol w="5224780">
                  <a:extLst>
                    <a:ext uri="{9D8B030D-6E8A-4147-A177-3AD203B41FA5}">
                      <a16:colId xmlns:a16="http://schemas.microsoft.com/office/drawing/2014/main" val="204756196"/>
                    </a:ext>
                  </a:extLst>
                </a:gridCol>
                <a:gridCol w="5224780">
                  <a:extLst>
                    <a:ext uri="{9D8B030D-6E8A-4147-A177-3AD203B41FA5}">
                      <a16:colId xmlns:a16="http://schemas.microsoft.com/office/drawing/2014/main" val="1414215093"/>
                    </a:ext>
                  </a:extLst>
                </a:gridCol>
              </a:tblGrid>
              <a:tr h="370840">
                <a:tc>
                  <a:txBody>
                    <a:bodyPr/>
                    <a:lstStyle/>
                    <a:p>
                      <a:r>
                        <a:rPr lang="de-AT" dirty="0" smtClean="0"/>
                        <a:t>Lehrmaterial</a:t>
                      </a:r>
                      <a:endParaRPr lang="de-AT" dirty="0"/>
                    </a:p>
                  </a:txBody>
                  <a:tcPr/>
                </a:tc>
                <a:tc>
                  <a:txBody>
                    <a:bodyPr/>
                    <a:lstStyle/>
                    <a:p>
                      <a:r>
                        <a:rPr lang="de-AT" dirty="0" smtClean="0"/>
                        <a:t>Geschätzter</a:t>
                      </a:r>
                      <a:r>
                        <a:rPr lang="de-AT" baseline="0" dirty="0" smtClean="0"/>
                        <a:t> Zeitaufwand in Minuten</a:t>
                      </a:r>
                      <a:endParaRPr lang="de-AT" dirty="0"/>
                    </a:p>
                  </a:txBody>
                  <a:tcPr/>
                </a:tc>
                <a:extLst>
                  <a:ext uri="{0D108BD9-81ED-4DB2-BD59-A6C34878D82A}">
                    <a16:rowId xmlns:a16="http://schemas.microsoft.com/office/drawing/2014/main" val="2760652540"/>
                  </a:ext>
                </a:extLst>
              </a:tr>
              <a:tr h="370840">
                <a:tc>
                  <a:txBody>
                    <a:bodyPr/>
                    <a:lstStyle/>
                    <a:p>
                      <a:r>
                        <a:rPr lang="de-AT" dirty="0" smtClean="0"/>
                        <a:t>Präsentation</a:t>
                      </a:r>
                    </a:p>
                    <a:p>
                      <a:pPr marL="285750" indent="-285750">
                        <a:buFont typeface="Symbol" panose="05050102010706020507" pitchFamily="18" charset="2"/>
                        <a:buChar char="-"/>
                      </a:pPr>
                      <a:r>
                        <a:rPr lang="de-AT" dirty="0" smtClean="0"/>
                        <a:t>Exklusive Abschlussübung</a:t>
                      </a:r>
                    </a:p>
                    <a:p>
                      <a:pPr marL="285750" indent="-285750">
                        <a:buFont typeface="Symbol" panose="05050102010706020507" pitchFamily="18" charset="2"/>
                        <a:buChar char="-"/>
                      </a:pPr>
                      <a:r>
                        <a:rPr lang="de-AT" dirty="0" smtClean="0"/>
                        <a:t>Inklusive Abschlussübung</a:t>
                      </a:r>
                      <a:endParaRPr lang="de-AT" dirty="0"/>
                    </a:p>
                  </a:txBody>
                  <a:tcPr/>
                </a:tc>
                <a:tc>
                  <a:txBody>
                    <a:bodyPr/>
                    <a:lstStyle/>
                    <a:p>
                      <a:endParaRPr lang="de-AT" dirty="0" smtClean="0"/>
                    </a:p>
                    <a:p>
                      <a:r>
                        <a:rPr lang="de-AT" dirty="0" smtClean="0"/>
                        <a:t>90 Minuten</a:t>
                      </a:r>
                    </a:p>
                    <a:p>
                      <a:r>
                        <a:rPr lang="de-AT" dirty="0" smtClean="0"/>
                        <a:t>120 Minuten</a:t>
                      </a:r>
                      <a:endParaRPr lang="de-AT" dirty="0"/>
                    </a:p>
                  </a:txBody>
                  <a:tcPr/>
                </a:tc>
                <a:extLst>
                  <a:ext uri="{0D108BD9-81ED-4DB2-BD59-A6C34878D82A}">
                    <a16:rowId xmlns:a16="http://schemas.microsoft.com/office/drawing/2014/main" val="462201992"/>
                  </a:ext>
                </a:extLst>
              </a:tr>
              <a:tr h="370840">
                <a:tc>
                  <a:txBody>
                    <a:bodyPr/>
                    <a:lstStyle/>
                    <a:p>
                      <a:pPr marL="0" indent="0">
                        <a:buFont typeface="Symbol" panose="05050102010706020507" pitchFamily="18" charset="2"/>
                        <a:buNone/>
                      </a:pPr>
                      <a:r>
                        <a:rPr lang="de-AT" dirty="0" smtClean="0"/>
                        <a:t>Übungen</a:t>
                      </a:r>
                    </a:p>
                    <a:p>
                      <a:pPr marL="285750" indent="-285750">
                        <a:buFont typeface="Symbol" panose="05050102010706020507" pitchFamily="18" charset="2"/>
                        <a:buChar char="-"/>
                      </a:pPr>
                      <a:r>
                        <a:rPr lang="de-AT" dirty="0" smtClean="0"/>
                        <a:t>TV</a:t>
                      </a:r>
                      <a:r>
                        <a:rPr lang="de-AT" baseline="0" dirty="0" smtClean="0"/>
                        <a:t> Moderation</a:t>
                      </a:r>
                    </a:p>
                    <a:p>
                      <a:pPr marL="285750" indent="-285750">
                        <a:buFont typeface="Symbol" panose="05050102010706020507" pitchFamily="18" charset="2"/>
                        <a:buChar char="-"/>
                      </a:pPr>
                      <a:r>
                        <a:rPr lang="de-AT" baseline="0" dirty="0" smtClean="0"/>
                        <a:t>Diskussion Entwicklung von Logistik Unternehmen</a:t>
                      </a:r>
                    </a:p>
                    <a:p>
                      <a:pPr marL="285750" indent="-285750">
                        <a:buFont typeface="Symbol" panose="05050102010706020507" pitchFamily="18" charset="2"/>
                        <a:buChar char="-"/>
                      </a:pPr>
                      <a:r>
                        <a:rPr lang="de-AT" baseline="0" dirty="0" smtClean="0"/>
                        <a:t>Brainstorming Schiffsaufbau</a:t>
                      </a:r>
                    </a:p>
                    <a:p>
                      <a:pPr marL="285750" indent="-285750">
                        <a:buFont typeface="Symbol" panose="05050102010706020507" pitchFamily="18" charset="2"/>
                        <a:buChar char="-"/>
                      </a:pPr>
                      <a:r>
                        <a:rPr lang="de-AT" baseline="0" dirty="0" smtClean="0"/>
                        <a:t>Podiumsdiskussion Green </a:t>
                      </a:r>
                      <a:r>
                        <a:rPr lang="de-AT" baseline="0" dirty="0" err="1" smtClean="0"/>
                        <a:t>Logistics</a:t>
                      </a:r>
                      <a:endParaRPr lang="de-AT" dirty="0"/>
                    </a:p>
                  </a:txBody>
                  <a:tcPr/>
                </a:tc>
                <a:tc>
                  <a:txBody>
                    <a:bodyPr/>
                    <a:lstStyle/>
                    <a:p>
                      <a:endParaRPr lang="de-AT" dirty="0" smtClean="0"/>
                    </a:p>
                    <a:p>
                      <a:r>
                        <a:rPr lang="de-AT" dirty="0" smtClean="0"/>
                        <a:t>120 Minuten</a:t>
                      </a:r>
                    </a:p>
                    <a:p>
                      <a:r>
                        <a:rPr lang="de-AT" dirty="0" smtClean="0"/>
                        <a:t>90 – 120 Minuten</a:t>
                      </a:r>
                    </a:p>
                    <a:p>
                      <a:r>
                        <a:rPr lang="de-AT" dirty="0" smtClean="0"/>
                        <a:t>90</a:t>
                      </a:r>
                      <a:r>
                        <a:rPr lang="de-AT" baseline="0" dirty="0" smtClean="0"/>
                        <a:t> – 120 Minuten</a:t>
                      </a:r>
                    </a:p>
                    <a:p>
                      <a:r>
                        <a:rPr lang="de-AT" baseline="0" dirty="0" smtClean="0"/>
                        <a:t>90 – 120 Minuten</a:t>
                      </a:r>
                      <a:endParaRPr lang="de-AT" dirty="0"/>
                    </a:p>
                  </a:txBody>
                  <a:tcPr/>
                </a:tc>
                <a:extLst>
                  <a:ext uri="{0D108BD9-81ED-4DB2-BD59-A6C34878D82A}">
                    <a16:rowId xmlns:a16="http://schemas.microsoft.com/office/drawing/2014/main" val="1475722472"/>
                  </a:ext>
                </a:extLst>
              </a:tr>
            </a:tbl>
          </a:graphicData>
        </a:graphic>
      </p:graphicFrame>
    </p:spTree>
    <p:extLst>
      <p:ext uri="{BB962C8B-B14F-4D97-AF65-F5344CB8AC3E}">
        <p14:creationId xmlns:p14="http://schemas.microsoft.com/office/powerpoint/2010/main" val="3187234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t>Welche Übung passt zu welchem Thema?</a:t>
            </a:r>
            <a:endParaRPr lang="de-AT" b="1" dirty="0"/>
          </a:p>
        </p:txBody>
      </p:sp>
      <p:sp>
        <p:nvSpPr>
          <p:cNvPr id="3" name="Inhaltsplatzhalter 2"/>
          <p:cNvSpPr>
            <a:spLocks noGrp="1"/>
          </p:cNvSpPr>
          <p:nvPr>
            <p:ph idx="1"/>
          </p:nvPr>
        </p:nvSpPr>
        <p:spPr/>
        <p:txBody>
          <a:bodyPr/>
          <a:lstStyle/>
          <a:p>
            <a:pPr marL="0" indent="0">
              <a:buNone/>
            </a:pPr>
            <a:r>
              <a:rPr lang="de-AT" sz="1800" dirty="0" smtClean="0">
                <a:solidFill>
                  <a:schemeClr val="tx1"/>
                </a:solidFill>
              </a:rPr>
              <a:t>Die Übungen können entweder während oder nach der Präsentation oder unabhängig von der Präsentation eingesetzt werden. Die Übungen dienen </a:t>
            </a:r>
            <a:r>
              <a:rPr lang="de-AT" sz="1800" dirty="0" smtClean="0">
                <a:solidFill>
                  <a:schemeClr val="tx1"/>
                </a:solidFill>
              </a:rPr>
              <a:t>dazu, </a:t>
            </a:r>
            <a:r>
              <a:rPr lang="de-AT" sz="1800" dirty="0" smtClean="0">
                <a:solidFill>
                  <a:schemeClr val="tx1"/>
                </a:solidFill>
              </a:rPr>
              <a:t>das erworbene Wissen zu festigen oder zu vertiefen.</a:t>
            </a:r>
          </a:p>
          <a:p>
            <a:pPr marL="0" indent="0">
              <a:buNone/>
            </a:pPr>
            <a:endParaRPr lang="de-AT" dirty="0"/>
          </a:p>
          <a:p>
            <a:pPr marL="0" indent="0">
              <a:buNone/>
            </a:pPr>
            <a:endParaRPr lang="de-AT" dirty="0"/>
          </a:p>
        </p:txBody>
      </p:sp>
      <p:sp>
        <p:nvSpPr>
          <p:cNvPr id="4" name="Foliennummernplatzhalter 3"/>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3227980424"/>
              </p:ext>
            </p:extLst>
          </p:nvPr>
        </p:nvGraphicFramePr>
        <p:xfrm>
          <a:off x="609600" y="2320964"/>
          <a:ext cx="10972800" cy="4297680"/>
        </p:xfrm>
        <a:graphic>
          <a:graphicData uri="http://schemas.openxmlformats.org/drawingml/2006/table">
            <a:tbl>
              <a:tblPr firstRow="1" bandRow="1">
                <a:tableStyleId>{F5AB1C69-6EDB-4FF4-983F-18BD219EF322}</a:tableStyleId>
              </a:tblPr>
              <a:tblGrid>
                <a:gridCol w="2873812">
                  <a:extLst>
                    <a:ext uri="{9D8B030D-6E8A-4147-A177-3AD203B41FA5}">
                      <a16:colId xmlns:a16="http://schemas.microsoft.com/office/drawing/2014/main" val="3960298870"/>
                    </a:ext>
                  </a:extLst>
                </a:gridCol>
                <a:gridCol w="4624268">
                  <a:extLst>
                    <a:ext uri="{9D8B030D-6E8A-4147-A177-3AD203B41FA5}">
                      <a16:colId xmlns:a16="http://schemas.microsoft.com/office/drawing/2014/main" val="1728916664"/>
                    </a:ext>
                  </a:extLst>
                </a:gridCol>
                <a:gridCol w="3474720">
                  <a:extLst>
                    <a:ext uri="{9D8B030D-6E8A-4147-A177-3AD203B41FA5}">
                      <a16:colId xmlns:a16="http://schemas.microsoft.com/office/drawing/2014/main" val="718088122"/>
                    </a:ext>
                  </a:extLst>
                </a:gridCol>
              </a:tblGrid>
              <a:tr h="349630">
                <a:tc>
                  <a:txBody>
                    <a:bodyPr/>
                    <a:lstStyle/>
                    <a:p>
                      <a:r>
                        <a:rPr lang="de-AT" dirty="0" smtClean="0">
                          <a:latin typeface="Corbel" panose="020B0503020204020204" pitchFamily="34" charset="0"/>
                        </a:rPr>
                        <a:t>Übung</a:t>
                      </a:r>
                      <a:endParaRPr lang="de-AT" dirty="0">
                        <a:latin typeface="Corbel" panose="020B0503020204020204" pitchFamily="34" charset="0"/>
                      </a:endParaRPr>
                    </a:p>
                  </a:txBody>
                  <a:tcPr/>
                </a:tc>
                <a:tc>
                  <a:txBody>
                    <a:bodyPr/>
                    <a:lstStyle/>
                    <a:p>
                      <a:r>
                        <a:rPr lang="de-AT" dirty="0" smtClean="0">
                          <a:latin typeface="Corbel" panose="020B0503020204020204" pitchFamily="34" charset="0"/>
                        </a:rPr>
                        <a:t>Passend zum Abschnitt der Präsentation</a:t>
                      </a:r>
                      <a:endParaRPr lang="de-AT" dirty="0">
                        <a:latin typeface="Corbel" panose="020B0503020204020204" pitchFamily="34" charset="0"/>
                      </a:endParaRPr>
                    </a:p>
                  </a:txBody>
                  <a:tcPr/>
                </a:tc>
                <a:tc>
                  <a:txBody>
                    <a:bodyPr/>
                    <a:lstStyle/>
                    <a:p>
                      <a:r>
                        <a:rPr lang="de-AT" dirty="0" smtClean="0">
                          <a:latin typeface="Corbel" panose="020B0503020204020204" pitchFamily="34" charset="0"/>
                        </a:rPr>
                        <a:t>Themenschwerpunkte der Übung</a:t>
                      </a:r>
                      <a:endParaRPr lang="de-AT" dirty="0">
                        <a:latin typeface="Corbel" panose="020B0503020204020204" pitchFamily="34" charset="0"/>
                      </a:endParaRPr>
                    </a:p>
                  </a:txBody>
                  <a:tcPr/>
                </a:tc>
                <a:extLst>
                  <a:ext uri="{0D108BD9-81ED-4DB2-BD59-A6C34878D82A}">
                    <a16:rowId xmlns:a16="http://schemas.microsoft.com/office/drawing/2014/main" val="1838134544"/>
                  </a:ext>
                </a:extLst>
              </a:tr>
              <a:tr h="1136297">
                <a:tc>
                  <a:txBody>
                    <a:bodyPr/>
                    <a:lstStyle/>
                    <a:p>
                      <a:r>
                        <a:rPr lang="de-AT" dirty="0" smtClean="0">
                          <a:latin typeface="Corbel" panose="020B0503020204020204" pitchFamily="34" charset="0"/>
                        </a:rPr>
                        <a:t>TV Moderation</a:t>
                      </a:r>
                      <a:endParaRPr lang="de-AT" dirty="0">
                        <a:latin typeface="Corbel" panose="020B0503020204020204" pitchFamily="34" charset="0"/>
                      </a:endParaRPr>
                    </a:p>
                  </a:txBody>
                  <a:tcPr/>
                </a:tc>
                <a:tc>
                  <a:txBody>
                    <a:bodyPr/>
                    <a:lstStyle/>
                    <a:p>
                      <a:r>
                        <a:rPr lang="de-AT" dirty="0" smtClean="0">
                          <a:latin typeface="Corbel" panose="020B0503020204020204" pitchFamily="34" charset="0"/>
                        </a:rPr>
                        <a:t>Abschnitt 2: Grundlagen der Binnenschifffahrt</a:t>
                      </a:r>
                    </a:p>
                    <a:p>
                      <a:r>
                        <a:rPr lang="de-AT" dirty="0" smtClean="0">
                          <a:latin typeface="Corbel" panose="020B0503020204020204" pitchFamily="34" charset="0"/>
                        </a:rPr>
                        <a:t>Abschnitt 4: Markt der Rheinschifffahrt</a:t>
                      </a:r>
                    </a:p>
                    <a:p>
                      <a:r>
                        <a:rPr lang="de-AT" dirty="0" smtClean="0">
                          <a:latin typeface="Corbel" panose="020B0503020204020204" pitchFamily="34" charset="0"/>
                        </a:rPr>
                        <a:t>Abschnitt 6:</a:t>
                      </a:r>
                      <a:r>
                        <a:rPr lang="de-AT" baseline="0" dirty="0" smtClean="0">
                          <a:latin typeface="Corbel" panose="020B0503020204020204" pitchFamily="34" charset="0"/>
                        </a:rPr>
                        <a:t> Binnenschifffahrt: Ein Blick in die Zukunft</a:t>
                      </a:r>
                      <a:endParaRPr lang="de-AT" dirty="0">
                        <a:latin typeface="Corbel" panose="020B0503020204020204" pitchFamily="34" charset="0"/>
                      </a:endParaRPr>
                    </a:p>
                  </a:txBody>
                  <a:tcPr/>
                </a:tc>
                <a:tc>
                  <a:txBody>
                    <a:bodyPr/>
                    <a:lstStyle/>
                    <a:p>
                      <a:r>
                        <a:rPr lang="de-AT" sz="1800" dirty="0" smtClean="0">
                          <a:solidFill>
                            <a:schemeClr val="tx1"/>
                          </a:solidFill>
                          <a:latin typeface="Corbel" panose="020B0503020204020204" pitchFamily="34" charset="0"/>
                        </a:rPr>
                        <a:t>Das Binnenschiff: Der unterschätzte Verkehrsträger!</a:t>
                      </a:r>
                      <a:endParaRPr lang="de-AT" dirty="0">
                        <a:latin typeface="Corbel" panose="020B0503020204020204" pitchFamily="34" charset="0"/>
                      </a:endParaRPr>
                    </a:p>
                  </a:txBody>
                  <a:tcPr/>
                </a:tc>
                <a:extLst>
                  <a:ext uri="{0D108BD9-81ED-4DB2-BD59-A6C34878D82A}">
                    <a16:rowId xmlns:a16="http://schemas.microsoft.com/office/drawing/2014/main" val="432758139"/>
                  </a:ext>
                </a:extLst>
              </a:tr>
              <a:tr h="1136297">
                <a:tc>
                  <a:txBody>
                    <a:bodyPr/>
                    <a:lstStyle/>
                    <a:p>
                      <a:r>
                        <a:rPr lang="de-AT" dirty="0" smtClean="0">
                          <a:latin typeface="Corbel" panose="020B0503020204020204" pitchFamily="34" charset="0"/>
                        </a:rPr>
                        <a:t>Diskussion</a:t>
                      </a:r>
                      <a:br>
                        <a:rPr lang="de-AT" dirty="0" smtClean="0">
                          <a:latin typeface="Corbel" panose="020B0503020204020204" pitchFamily="34" charset="0"/>
                        </a:rPr>
                      </a:br>
                      <a:r>
                        <a:rPr lang="de-AT" dirty="0" smtClean="0">
                          <a:latin typeface="Corbel" panose="020B0503020204020204" pitchFamily="34" charset="0"/>
                        </a:rPr>
                        <a:t>zukünftige Entwicklung von Logistik-Unternehmen</a:t>
                      </a:r>
                      <a:endParaRPr lang="de-AT" dirty="0">
                        <a:latin typeface="Corbel" panose="020B05030202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latin typeface="Corbel" panose="020B0503020204020204" pitchFamily="34" charset="0"/>
                        </a:rPr>
                        <a:t>Abschnitt 3: Häfen am Rhein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latin typeface="Corbel" panose="020B0503020204020204" pitchFamily="34" charset="0"/>
                        </a:rPr>
                        <a:t>Abschnitt 4: Markt der Rheinschifffahrt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latin typeface="Corbel" panose="020B0503020204020204" pitchFamily="34" charset="0"/>
                        </a:rPr>
                        <a:t>Abschnitt 6:</a:t>
                      </a:r>
                      <a:r>
                        <a:rPr lang="de-AT" baseline="0" dirty="0" smtClean="0">
                          <a:latin typeface="Corbel" panose="020B0503020204020204" pitchFamily="34" charset="0"/>
                        </a:rPr>
                        <a:t> Binnenschifffahrt: Ein Blick in die Zukunft</a:t>
                      </a:r>
                      <a:endParaRPr lang="de-AT" dirty="0" smtClean="0">
                        <a:latin typeface="Corbel" panose="020B0503020204020204" pitchFamily="34" charset="0"/>
                      </a:endParaRPr>
                    </a:p>
                  </a:txBody>
                  <a:tcPr/>
                </a:tc>
                <a:tc>
                  <a:txBody>
                    <a:bodyPr/>
                    <a:lstStyle/>
                    <a:p>
                      <a:r>
                        <a:rPr lang="de-AT" dirty="0" smtClean="0">
                          <a:latin typeface="Corbel" panose="020B0503020204020204" pitchFamily="34" charset="0"/>
                        </a:rPr>
                        <a:t>Trends und ihre Auswirkungen auf Logistik-Unternehmen</a:t>
                      </a:r>
                      <a:endParaRPr lang="de-AT" dirty="0">
                        <a:latin typeface="Corbel" panose="020B0503020204020204" pitchFamily="34" charset="0"/>
                      </a:endParaRPr>
                    </a:p>
                  </a:txBody>
                  <a:tcPr/>
                </a:tc>
                <a:extLst>
                  <a:ext uri="{0D108BD9-81ED-4DB2-BD59-A6C34878D82A}">
                    <a16:rowId xmlns:a16="http://schemas.microsoft.com/office/drawing/2014/main" val="3477571748"/>
                  </a:ext>
                </a:extLst>
              </a:tr>
              <a:tr h="874075">
                <a:tc>
                  <a:txBody>
                    <a:bodyPr/>
                    <a:lstStyle/>
                    <a:p>
                      <a:r>
                        <a:rPr lang="de-AT" dirty="0" smtClean="0">
                          <a:latin typeface="Corbel" panose="020B0503020204020204" pitchFamily="34" charset="0"/>
                        </a:rPr>
                        <a:t>Brainstorming Schiffsaufbau</a:t>
                      </a:r>
                      <a:endParaRPr lang="de-AT" dirty="0">
                        <a:latin typeface="Corbel" panose="020B05030202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latin typeface="Corbel" panose="020B0503020204020204" pitchFamily="34" charset="0"/>
                        </a:rPr>
                        <a:t>Abschnitt 2: Grundlagen der Binnenschifffahrt</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latin typeface="Corbel" panose="020B0503020204020204" pitchFamily="34" charset="0"/>
                        </a:rPr>
                        <a:t>Abschnitt 6:</a:t>
                      </a:r>
                      <a:r>
                        <a:rPr lang="de-AT" baseline="0" dirty="0" smtClean="0">
                          <a:latin typeface="Corbel" panose="020B0503020204020204" pitchFamily="34" charset="0"/>
                        </a:rPr>
                        <a:t> Binnenschifffahrt: Ein Blick in die Zukunft</a:t>
                      </a:r>
                      <a:endParaRPr lang="de-AT" dirty="0" smtClean="0">
                        <a:latin typeface="Corbel" panose="020B0503020204020204" pitchFamily="34" charset="0"/>
                      </a:endParaRPr>
                    </a:p>
                  </a:txBody>
                  <a:tcPr/>
                </a:tc>
                <a:tc>
                  <a:txBody>
                    <a:bodyPr/>
                    <a:lstStyle/>
                    <a:p>
                      <a:r>
                        <a:rPr lang="de-AT" dirty="0" smtClean="0">
                          <a:latin typeface="Corbel" panose="020B0503020204020204" pitchFamily="34" charset="0"/>
                        </a:rPr>
                        <a:t>Aufbau</a:t>
                      </a:r>
                      <a:r>
                        <a:rPr lang="de-AT" baseline="0" dirty="0" smtClean="0">
                          <a:latin typeface="Corbel" panose="020B0503020204020204" pitchFamily="34" charset="0"/>
                        </a:rPr>
                        <a:t> eines Binnenschiffs</a:t>
                      </a:r>
                    </a:p>
                    <a:p>
                      <a:r>
                        <a:rPr lang="de-AT" baseline="0" dirty="0" smtClean="0">
                          <a:latin typeface="Corbel" panose="020B0503020204020204" pitchFamily="34" charset="0"/>
                        </a:rPr>
                        <a:t>Auswirkungen der Trends auf Binnenschiffe</a:t>
                      </a:r>
                      <a:endParaRPr lang="de-AT" dirty="0">
                        <a:latin typeface="Corbel" panose="020B0503020204020204" pitchFamily="34" charset="0"/>
                      </a:endParaRPr>
                    </a:p>
                  </a:txBody>
                  <a:tcPr/>
                </a:tc>
                <a:extLst>
                  <a:ext uri="{0D108BD9-81ED-4DB2-BD59-A6C34878D82A}">
                    <a16:rowId xmlns:a16="http://schemas.microsoft.com/office/drawing/2014/main" val="3735848329"/>
                  </a:ext>
                </a:extLst>
              </a:tr>
              <a:tr h="611852">
                <a:tc>
                  <a:txBody>
                    <a:bodyPr/>
                    <a:lstStyle/>
                    <a:p>
                      <a:r>
                        <a:rPr lang="de-AT" dirty="0" smtClean="0">
                          <a:latin typeface="Corbel" panose="020B0503020204020204" pitchFamily="34" charset="0"/>
                        </a:rPr>
                        <a:t>Podiumsdiskussion Green </a:t>
                      </a:r>
                      <a:r>
                        <a:rPr lang="de-AT" dirty="0" err="1" smtClean="0">
                          <a:latin typeface="Corbel" panose="020B0503020204020204" pitchFamily="34" charset="0"/>
                        </a:rPr>
                        <a:t>Logistics</a:t>
                      </a:r>
                      <a:endParaRPr lang="de-AT" dirty="0">
                        <a:latin typeface="Corbel" panose="020B05030202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smtClean="0">
                          <a:latin typeface="Corbel" panose="020B0503020204020204" pitchFamily="34" charset="0"/>
                        </a:rPr>
                        <a:t>Abschnitt 2: Grundlagen der Binnenschifffahrt</a:t>
                      </a:r>
                    </a:p>
                  </a:txBody>
                  <a:tcPr/>
                </a:tc>
                <a:tc>
                  <a:txBody>
                    <a:bodyPr/>
                    <a:lstStyle/>
                    <a:p>
                      <a:r>
                        <a:rPr lang="de-AT" dirty="0" smtClean="0">
                          <a:latin typeface="Corbel" panose="020B0503020204020204" pitchFamily="34" charset="0"/>
                        </a:rPr>
                        <a:t>Green </a:t>
                      </a:r>
                      <a:r>
                        <a:rPr lang="de-AT" dirty="0" err="1" smtClean="0">
                          <a:latin typeface="Corbel" panose="020B0503020204020204" pitchFamily="34" charset="0"/>
                        </a:rPr>
                        <a:t>Logistics</a:t>
                      </a:r>
                      <a:endParaRPr lang="de-AT" dirty="0" smtClean="0">
                        <a:latin typeface="Corbel" panose="020B0503020204020204" pitchFamily="34" charset="0"/>
                      </a:endParaRPr>
                    </a:p>
                    <a:p>
                      <a:r>
                        <a:rPr lang="de-AT" dirty="0" smtClean="0">
                          <a:latin typeface="Corbel" panose="020B0503020204020204" pitchFamily="34" charset="0"/>
                        </a:rPr>
                        <a:t>Nachhaltigkeit</a:t>
                      </a:r>
                      <a:endParaRPr lang="de-AT" dirty="0">
                        <a:latin typeface="Corbel" panose="020B0503020204020204" pitchFamily="34" charset="0"/>
                      </a:endParaRPr>
                    </a:p>
                  </a:txBody>
                  <a:tcPr/>
                </a:tc>
                <a:extLst>
                  <a:ext uri="{0D108BD9-81ED-4DB2-BD59-A6C34878D82A}">
                    <a16:rowId xmlns:a16="http://schemas.microsoft.com/office/drawing/2014/main" val="3345472136"/>
                  </a:ext>
                </a:extLst>
              </a:tr>
            </a:tbl>
          </a:graphicData>
        </a:graphic>
      </p:graphicFrame>
    </p:spTree>
    <p:extLst>
      <p:ext uri="{BB962C8B-B14F-4D97-AF65-F5344CB8AC3E}">
        <p14:creationId xmlns:p14="http://schemas.microsoft.com/office/powerpoint/2010/main" val="121773997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4">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Breitbild</PresentationFormat>
  <Paragraphs>133</Paragraphs>
  <Slides>8</Slides>
  <Notes>6</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8</vt:i4>
      </vt:variant>
    </vt:vector>
  </HeadingPairs>
  <TitlesOfParts>
    <vt:vector size="14" baseType="lpstr">
      <vt:lpstr>Arial</vt:lpstr>
      <vt:lpstr>Calibri</vt:lpstr>
      <vt:lpstr>Corbel</vt:lpstr>
      <vt:lpstr>Symbol</vt:lpstr>
      <vt:lpstr>Custom Design</vt:lpstr>
      <vt:lpstr>1_Clarity</vt:lpstr>
      <vt:lpstr>Informationen über das Lehrmittelpaket „Die WasserstraSSe Rhein“</vt:lpstr>
      <vt:lpstr>Wer sind wir? – Die Kooperationspartner</vt:lpstr>
      <vt:lpstr>Zielgruppe des Lehrmittelpakets</vt:lpstr>
      <vt:lpstr>Inhalt des Lehrmittelpakets</vt:lpstr>
      <vt:lpstr>Wie man am besten mit diesem Lehrmaterial arbeitet</vt:lpstr>
      <vt:lpstr>Integration in den Unterricht</vt:lpstr>
      <vt:lpstr>Zeitaufwand</vt:lpstr>
      <vt:lpstr>Welche Übung passt zu welchem Thema?</vt:lpstr>
    </vt:vector>
  </TitlesOfParts>
  <Company>FHOOe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Wasserstraße Rhein</dc:title>
  <dc:creator>Stockhammer Verena</dc:creator>
  <cp:lastModifiedBy>Borca Bianca</cp:lastModifiedBy>
  <cp:revision>597</cp:revision>
  <cp:lastPrinted>2018-08-23T11:51:19Z</cp:lastPrinted>
  <dcterms:created xsi:type="dcterms:W3CDTF">2018-07-09T08:45:21Z</dcterms:created>
  <dcterms:modified xsi:type="dcterms:W3CDTF">2019-10-08T07:12:34Z</dcterms:modified>
</cp:coreProperties>
</file>