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9"/>
  </p:notesMasterIdLst>
  <p:sldIdLst>
    <p:sldId id="258" r:id="rId3"/>
    <p:sldId id="264" r:id="rId4"/>
    <p:sldId id="269" r:id="rId5"/>
    <p:sldId id="266" r:id="rId6"/>
    <p:sldId id="267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9BC4"/>
    <a:srgbClr val="002E60"/>
    <a:srgbClr val="3C628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705" autoAdjust="0"/>
  </p:normalViewPr>
  <p:slideViewPr>
    <p:cSldViewPr snapToGrid="0">
      <p:cViewPr varScale="1">
        <p:scale>
          <a:sx n="117" d="100"/>
          <a:sy n="117" d="100"/>
        </p:scale>
        <p:origin x="1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72484-F379-4166-A20A-9B92B317C70A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5E4BE17F-2418-45E8-A52D-1D1F53B9B363}">
      <dgm:prSet phldrT="[Text]" custT="1"/>
      <dgm:spPr/>
      <dgm:t>
        <a:bodyPr/>
        <a:lstStyle/>
        <a:p>
          <a:r>
            <a:rPr lang="de-DE" sz="1600" b="1" dirty="0" smtClean="0">
              <a:latin typeface="Corbel" panose="020B0503020204020204" pitchFamily="34" charset="0"/>
            </a:rPr>
            <a:t>Schritt 1: Gruppeneinteilung</a:t>
          </a:r>
          <a:endParaRPr lang="de-DE" sz="1600" b="1" dirty="0">
            <a:latin typeface="Corbel" panose="020B0503020204020204" pitchFamily="34" charset="0"/>
          </a:endParaRPr>
        </a:p>
      </dgm:t>
    </dgm:pt>
    <dgm:pt modelId="{A4A1A136-01A4-4D0D-A192-A5B9701771C7}" type="parTrans" cxnId="{1BE0058B-59CD-4F3C-8E31-89D567ADE96A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82C68F65-C2A4-468C-AE3B-AB0B1B28A6F7}" type="sibTrans" cxnId="{1BE0058B-59CD-4F3C-8E31-89D567ADE96A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D3BF88F0-74CE-4530-9CD3-B1C94F8409F5}">
      <dgm:prSet phldrT="[Text]" custT="1"/>
      <dgm:spPr/>
      <dgm:t>
        <a:bodyPr/>
        <a:lstStyle/>
        <a:p>
          <a:r>
            <a:rPr lang="de-DE" sz="1600" dirty="0" smtClean="0">
              <a:latin typeface="Corbel" panose="020B0503020204020204" pitchFamily="34" charset="0"/>
            </a:rPr>
            <a:t>Teilt euch in gleich große Gruppen auf.</a:t>
          </a:r>
          <a:endParaRPr lang="de-DE" sz="1600" dirty="0">
            <a:latin typeface="Corbel" panose="020B0503020204020204" pitchFamily="34" charset="0"/>
          </a:endParaRPr>
        </a:p>
      </dgm:t>
    </dgm:pt>
    <dgm:pt modelId="{E0F0D162-3E2D-4B82-8407-83DDC6F340E3}" type="parTrans" cxnId="{C3214A21-CAD0-468D-824F-E88B2507528B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CE977FE0-42BE-4432-A0EF-7CD2E56AC233}" type="sibTrans" cxnId="{C3214A21-CAD0-468D-824F-E88B2507528B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0B1705F4-6214-4016-919A-3D9C3FC47CA3}">
      <dgm:prSet phldrT="[Text]" custT="1"/>
      <dgm:spPr/>
      <dgm:t>
        <a:bodyPr/>
        <a:lstStyle/>
        <a:p>
          <a:r>
            <a:rPr lang="de-DE" sz="1600" dirty="0" smtClean="0">
              <a:latin typeface="Corbel" panose="020B0503020204020204" pitchFamily="34" charset="0"/>
            </a:rPr>
            <a:t>Die Gruppengröße soll 4-5 Personen betragen abhängig von der Gesamtzahl der </a:t>
          </a:r>
          <a:r>
            <a:rPr lang="de-DE" sz="1600" dirty="0" err="1" smtClean="0">
              <a:latin typeface="Corbel" panose="020B0503020204020204" pitchFamily="34" charset="0"/>
            </a:rPr>
            <a:t>TeilnehmerInnen</a:t>
          </a:r>
          <a:r>
            <a:rPr lang="de-DE" sz="1600" dirty="0" smtClean="0">
              <a:latin typeface="Corbel" panose="020B0503020204020204" pitchFamily="34" charset="0"/>
            </a:rPr>
            <a:t>.</a:t>
          </a:r>
          <a:endParaRPr lang="de-DE" sz="1600" dirty="0">
            <a:latin typeface="Corbel" panose="020B0503020204020204" pitchFamily="34" charset="0"/>
          </a:endParaRPr>
        </a:p>
      </dgm:t>
    </dgm:pt>
    <dgm:pt modelId="{42F0F682-B2D7-4281-B70A-AFED8DB6D77D}" type="parTrans" cxnId="{50839DE7-8D6F-4415-BBA3-D26C5EC30642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D8CB503F-72D5-41F6-970A-BD0C14CB4D5E}" type="sibTrans" cxnId="{50839DE7-8D6F-4415-BBA3-D26C5EC30642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E541B8F1-33ED-47B3-BA8E-AB9167D5ED9B}">
      <dgm:prSet phldrT="[Text]" custT="1"/>
      <dgm:spPr/>
      <dgm:t>
        <a:bodyPr/>
        <a:lstStyle/>
        <a:p>
          <a:r>
            <a:rPr lang="de-DE" sz="1600" b="1" dirty="0" smtClean="0">
              <a:latin typeface="Corbel" panose="020B0503020204020204" pitchFamily="34" charset="0"/>
            </a:rPr>
            <a:t>Schritt 2: Wahl </a:t>
          </a:r>
          <a:r>
            <a:rPr lang="de-DE" sz="1600" b="1" dirty="0" err="1" smtClean="0">
              <a:latin typeface="Corbel" panose="020B0503020204020204" pitchFamily="34" charset="0"/>
            </a:rPr>
            <a:t>ModeratorIn</a:t>
          </a:r>
          <a:endParaRPr lang="de-DE" sz="1600" b="1" dirty="0">
            <a:latin typeface="Corbel" panose="020B0503020204020204" pitchFamily="34" charset="0"/>
          </a:endParaRPr>
        </a:p>
      </dgm:t>
    </dgm:pt>
    <dgm:pt modelId="{C5C4316B-9CEA-4A77-B78C-7A88506F4746}" type="parTrans" cxnId="{0533586A-3074-46F9-AB41-B2A3951DE489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02712482-E2C2-41F1-8876-DEC581D9EFC7}" type="sibTrans" cxnId="{0533586A-3074-46F9-AB41-B2A3951DE489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B0A44F41-0B1F-4B95-8A9B-01DB97C26C64}">
      <dgm:prSet phldrT="[Text]" custT="1"/>
      <dgm:spPr/>
      <dgm:t>
        <a:bodyPr/>
        <a:lstStyle/>
        <a:p>
          <a:r>
            <a:rPr lang="de-DE" sz="1600" dirty="0" smtClean="0">
              <a:latin typeface="Corbel" panose="020B0503020204020204" pitchFamily="34" charset="0"/>
            </a:rPr>
            <a:t>Jede Gruppe wählt eine/n </a:t>
          </a:r>
          <a:r>
            <a:rPr lang="de-DE" sz="1600" dirty="0" err="1" smtClean="0">
              <a:latin typeface="Corbel" panose="020B0503020204020204" pitchFamily="34" charset="0"/>
            </a:rPr>
            <a:t>ModeratorIn</a:t>
          </a:r>
          <a:r>
            <a:rPr lang="de-DE" sz="1600" dirty="0" smtClean="0">
              <a:latin typeface="Corbel" panose="020B0503020204020204" pitchFamily="34" charset="0"/>
            </a:rPr>
            <a:t>, er/sie wird den Beitrag moderieren.</a:t>
          </a:r>
          <a:endParaRPr lang="de-DE" sz="1600" dirty="0">
            <a:latin typeface="Corbel" panose="020B0503020204020204" pitchFamily="34" charset="0"/>
          </a:endParaRPr>
        </a:p>
      </dgm:t>
    </dgm:pt>
    <dgm:pt modelId="{8B025D80-F724-4BAA-9B6C-57D41CF0B22F}" type="parTrans" cxnId="{550A1364-FB38-4411-BA7F-7686F209D909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57BE9B2E-974A-4BFE-9016-C004BC726098}" type="sibTrans" cxnId="{550A1364-FB38-4411-BA7F-7686F209D909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5816917F-06CE-4167-84C0-960398019DBB}">
      <dgm:prSet phldrT="[Text]" custT="1"/>
      <dgm:spPr/>
      <dgm:t>
        <a:bodyPr/>
        <a:lstStyle/>
        <a:p>
          <a:r>
            <a:rPr lang="de-DE" sz="1600" dirty="0" smtClean="0">
              <a:latin typeface="Corbel" panose="020B0503020204020204" pitchFamily="34" charset="0"/>
            </a:rPr>
            <a:t>Auch die anderen Gruppenmitglieder sind aktiv am Beitrag beteiligt zum Beispiel als </a:t>
          </a:r>
          <a:r>
            <a:rPr lang="de-DE" sz="1600" dirty="0" err="1" smtClean="0">
              <a:latin typeface="Corbel" panose="020B0503020204020204" pitchFamily="34" charset="0"/>
            </a:rPr>
            <a:t>ExpertInnen</a:t>
          </a:r>
          <a:r>
            <a:rPr lang="de-DE" sz="1600" dirty="0" smtClean="0">
              <a:latin typeface="Corbel" panose="020B0503020204020204" pitchFamily="34" charset="0"/>
            </a:rPr>
            <a:t> in einem Interview.</a:t>
          </a:r>
          <a:endParaRPr lang="de-DE" sz="1600" dirty="0">
            <a:latin typeface="Corbel" panose="020B0503020204020204" pitchFamily="34" charset="0"/>
          </a:endParaRPr>
        </a:p>
      </dgm:t>
    </dgm:pt>
    <dgm:pt modelId="{D54DCDCF-FDE8-4E4B-A824-A8B50916165C}" type="parTrans" cxnId="{C022C530-38AE-4E40-B18D-A6D3E4AD4B3C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C74E871F-94E0-4923-92AB-BDD009D72C0C}" type="sibTrans" cxnId="{C022C530-38AE-4E40-B18D-A6D3E4AD4B3C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9FAC78CA-D6CA-48CC-B41E-D7BBF999A572}">
      <dgm:prSet phldrT="[Text]" custT="1"/>
      <dgm:spPr/>
      <dgm:t>
        <a:bodyPr/>
        <a:lstStyle/>
        <a:p>
          <a:r>
            <a:rPr lang="de-DE" sz="1600" b="1" dirty="0" smtClean="0">
              <a:latin typeface="Corbel" panose="020B0503020204020204" pitchFamily="34" charset="0"/>
            </a:rPr>
            <a:t>Schritt 3: Vorbereitung (45-60 Minuten)</a:t>
          </a:r>
          <a:endParaRPr lang="de-DE" sz="1600" b="1" dirty="0">
            <a:latin typeface="Corbel" panose="020B0503020204020204" pitchFamily="34" charset="0"/>
          </a:endParaRPr>
        </a:p>
      </dgm:t>
    </dgm:pt>
    <dgm:pt modelId="{1D842EBF-97B7-45B4-986E-261C26149D2E}" type="parTrans" cxnId="{921184B7-FE9A-41DE-9F74-D85E3A7F4E56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D068946B-C5E1-4702-BD74-5FA760318696}" type="sibTrans" cxnId="{921184B7-FE9A-41DE-9F74-D85E3A7F4E56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97777E36-D8DD-4152-B762-38F0C9EF5255}">
      <dgm:prSet phldrT="[Text]" custT="1"/>
      <dgm:spPr/>
      <dgm:t>
        <a:bodyPr/>
        <a:lstStyle/>
        <a:p>
          <a:r>
            <a:rPr lang="de-DE" sz="1600" dirty="0" smtClean="0">
              <a:latin typeface="Corbel" panose="020B0503020204020204" pitchFamily="34" charset="0"/>
            </a:rPr>
            <a:t>nähere Informationen </a:t>
          </a:r>
          <a:r>
            <a:rPr lang="de-DE" sz="1600" dirty="0" smtClean="0">
              <a:latin typeface="Corbel" panose="020B0503020204020204" pitchFamily="34" charset="0"/>
              <a:sym typeface="Wingdings" panose="05000000000000000000" pitchFamily="2" charset="2"/>
            </a:rPr>
            <a:t> nächste Folie</a:t>
          </a:r>
          <a:endParaRPr lang="de-DE" sz="1600" dirty="0">
            <a:latin typeface="Corbel" panose="020B0503020204020204" pitchFamily="34" charset="0"/>
          </a:endParaRPr>
        </a:p>
      </dgm:t>
    </dgm:pt>
    <dgm:pt modelId="{0EF5C501-5176-4BF4-8638-EE6DF6E43246}" type="parTrans" cxnId="{56580159-52DD-4482-AD43-DBE9724465E1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E472FF7D-C2AB-4277-AF31-DC501D5D3747}" type="sibTrans" cxnId="{56580159-52DD-4482-AD43-DBE9724465E1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51A883A5-AD5E-4159-89DC-ADD4106145FF}">
      <dgm:prSet phldrT="[Text]" custT="1"/>
      <dgm:spPr/>
      <dgm:t>
        <a:bodyPr/>
        <a:lstStyle/>
        <a:p>
          <a:r>
            <a:rPr lang="de-DE" sz="1600" b="1" dirty="0" smtClean="0">
              <a:latin typeface="Corbel" panose="020B0503020204020204" pitchFamily="34" charset="0"/>
            </a:rPr>
            <a:t>Schritt 4: Umsetzung</a:t>
          </a:r>
          <a:endParaRPr lang="de-DE" sz="1600" b="1" dirty="0">
            <a:latin typeface="Corbel" panose="020B0503020204020204" pitchFamily="34" charset="0"/>
          </a:endParaRPr>
        </a:p>
      </dgm:t>
    </dgm:pt>
    <dgm:pt modelId="{99120CEA-72DA-4788-AA27-4934EB1B329F}" type="parTrans" cxnId="{BC4A0B91-F8A4-456A-B039-1D0E5E6910CE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BA6ACAA0-3AFC-4EC9-B52E-4A8636E33A93}" type="sibTrans" cxnId="{BC4A0B91-F8A4-456A-B039-1D0E5E6910CE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DAD98035-AB18-40DC-B900-453D330B30D2}">
      <dgm:prSet phldrT="[Text]" custT="1"/>
      <dgm:spPr/>
      <dgm:t>
        <a:bodyPr/>
        <a:lstStyle/>
        <a:p>
          <a:r>
            <a:rPr lang="de-DE" sz="1600" dirty="0" smtClean="0">
              <a:latin typeface="Corbel" panose="020B0503020204020204" pitchFamily="34" charset="0"/>
            </a:rPr>
            <a:t>Setzt den von euch geplanten Nachrichten-Beitrag in die Tat um, indem ihr ihn vor der gesamten Gruppe vortragt oder ihn sogar auf Video aufnehmt.</a:t>
          </a:r>
          <a:endParaRPr lang="de-DE" sz="1600" dirty="0">
            <a:latin typeface="Corbel" panose="020B0503020204020204" pitchFamily="34" charset="0"/>
          </a:endParaRPr>
        </a:p>
      </dgm:t>
    </dgm:pt>
    <dgm:pt modelId="{B315A588-C1B9-4B09-BBE0-45D0B75C09AE}" type="parTrans" cxnId="{FADF59F0-AAD9-4E0B-B9C9-8D8C20169DE8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F105361A-5C22-4286-BD56-398D60D63D80}" type="sibTrans" cxnId="{FADF59F0-AAD9-4E0B-B9C9-8D8C20169DE8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F1396FC1-3F16-4D1E-9283-3C4761ED18D6}" type="pres">
      <dgm:prSet presAssocID="{B2172484-F379-4166-A20A-9B92B317C70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9C4B31-0571-4FA1-A86A-72243802F629}" type="pres">
      <dgm:prSet presAssocID="{5E4BE17F-2418-45E8-A52D-1D1F53B9B363}" presName="parentLin" presStyleCnt="0"/>
      <dgm:spPr/>
    </dgm:pt>
    <dgm:pt modelId="{FF0CA459-8FE8-426E-B653-A5EAB315052D}" type="pres">
      <dgm:prSet presAssocID="{5E4BE17F-2418-45E8-A52D-1D1F53B9B36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2EC40B58-AB9E-4998-BEA1-EE03C9CD61F9}" type="pres">
      <dgm:prSet presAssocID="{5E4BE17F-2418-45E8-A52D-1D1F53B9B36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6261469-950A-41CC-AF70-ADC127D2CBCD}" type="pres">
      <dgm:prSet presAssocID="{5E4BE17F-2418-45E8-A52D-1D1F53B9B363}" presName="negativeSpace" presStyleCnt="0"/>
      <dgm:spPr/>
    </dgm:pt>
    <dgm:pt modelId="{F14A84CD-1464-4727-981A-88C16C49F5CE}" type="pres">
      <dgm:prSet presAssocID="{5E4BE17F-2418-45E8-A52D-1D1F53B9B363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C0CDC8-9587-4A59-A21E-8E78DFB3E03C}" type="pres">
      <dgm:prSet presAssocID="{82C68F65-C2A4-468C-AE3B-AB0B1B28A6F7}" presName="spaceBetweenRectangles" presStyleCnt="0"/>
      <dgm:spPr/>
    </dgm:pt>
    <dgm:pt modelId="{1FFEF8E0-E028-4F61-8528-4557240F879C}" type="pres">
      <dgm:prSet presAssocID="{E541B8F1-33ED-47B3-BA8E-AB9167D5ED9B}" presName="parentLin" presStyleCnt="0"/>
      <dgm:spPr/>
    </dgm:pt>
    <dgm:pt modelId="{2E8CF4C8-F7B1-4D65-8565-20B505BBB1DF}" type="pres">
      <dgm:prSet presAssocID="{E541B8F1-33ED-47B3-BA8E-AB9167D5ED9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03AEECDD-C5F0-4BAC-B09F-51E9921F7548}" type="pres">
      <dgm:prSet presAssocID="{E541B8F1-33ED-47B3-BA8E-AB9167D5ED9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83ADC1D-FC0B-403F-A9CC-224F9C0D07E0}" type="pres">
      <dgm:prSet presAssocID="{E541B8F1-33ED-47B3-BA8E-AB9167D5ED9B}" presName="negativeSpace" presStyleCnt="0"/>
      <dgm:spPr/>
    </dgm:pt>
    <dgm:pt modelId="{B0001561-AF71-4074-8568-135D5E5E765D}" type="pres">
      <dgm:prSet presAssocID="{E541B8F1-33ED-47B3-BA8E-AB9167D5ED9B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D2347-26C4-43C2-A22B-311577281BEF}" type="pres">
      <dgm:prSet presAssocID="{02712482-E2C2-41F1-8876-DEC581D9EFC7}" presName="spaceBetweenRectangles" presStyleCnt="0"/>
      <dgm:spPr/>
    </dgm:pt>
    <dgm:pt modelId="{328D6A5D-A0FE-4576-A177-5EEA7D98B655}" type="pres">
      <dgm:prSet presAssocID="{9FAC78CA-D6CA-48CC-B41E-D7BBF999A572}" presName="parentLin" presStyleCnt="0"/>
      <dgm:spPr/>
    </dgm:pt>
    <dgm:pt modelId="{7A285752-7DBB-4522-BDE0-C5CAC57B26BC}" type="pres">
      <dgm:prSet presAssocID="{9FAC78CA-D6CA-48CC-B41E-D7BBF999A572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97562153-62B3-4B87-8EF4-983D3A9DBB81}" type="pres">
      <dgm:prSet presAssocID="{9FAC78CA-D6CA-48CC-B41E-D7BBF999A57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7141F04-FBE9-4A57-9C3E-5182936FFAEC}" type="pres">
      <dgm:prSet presAssocID="{9FAC78CA-D6CA-48CC-B41E-D7BBF999A572}" presName="negativeSpace" presStyleCnt="0"/>
      <dgm:spPr/>
    </dgm:pt>
    <dgm:pt modelId="{04FCEA06-0EC8-4AE5-BE5B-2C58248B1943}" type="pres">
      <dgm:prSet presAssocID="{9FAC78CA-D6CA-48CC-B41E-D7BBF999A57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4249759-7A0E-4140-94B0-33DD59EECE43}" type="pres">
      <dgm:prSet presAssocID="{D068946B-C5E1-4702-BD74-5FA760318696}" presName="spaceBetweenRectangles" presStyleCnt="0"/>
      <dgm:spPr/>
    </dgm:pt>
    <dgm:pt modelId="{083FE344-64A3-41D4-8C2B-F008B4D66A87}" type="pres">
      <dgm:prSet presAssocID="{51A883A5-AD5E-4159-89DC-ADD4106145FF}" presName="parentLin" presStyleCnt="0"/>
      <dgm:spPr/>
    </dgm:pt>
    <dgm:pt modelId="{94BAEDAC-A84D-48C0-936B-FF920A6D8BD0}" type="pres">
      <dgm:prSet presAssocID="{51A883A5-AD5E-4159-89DC-ADD4106145FF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31D6B7B1-B331-48B7-834C-18F444CD2980}" type="pres">
      <dgm:prSet presAssocID="{51A883A5-AD5E-4159-89DC-ADD4106145F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916C2D-CD37-4888-BBC8-C7D19647868A}" type="pres">
      <dgm:prSet presAssocID="{51A883A5-AD5E-4159-89DC-ADD4106145FF}" presName="negativeSpace" presStyleCnt="0"/>
      <dgm:spPr/>
    </dgm:pt>
    <dgm:pt modelId="{998E7042-F333-465B-B504-49A9DC2BFFFA}" type="pres">
      <dgm:prSet presAssocID="{51A883A5-AD5E-4159-89DC-ADD4106145FF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51EBA-CB81-40A1-944E-C6136AA961A0}" type="presOf" srcId="{B0A44F41-0B1F-4B95-8A9B-01DB97C26C64}" destId="{B0001561-AF71-4074-8568-135D5E5E765D}" srcOrd="0" destOrd="0" presId="urn:microsoft.com/office/officeart/2005/8/layout/list1"/>
    <dgm:cxn modelId="{36D76AD2-6A6A-45D8-B76A-07499A922041}" type="presOf" srcId="{DAD98035-AB18-40DC-B900-453D330B30D2}" destId="{998E7042-F333-465B-B504-49A9DC2BFFFA}" srcOrd="0" destOrd="0" presId="urn:microsoft.com/office/officeart/2005/8/layout/list1"/>
    <dgm:cxn modelId="{50839DE7-8D6F-4415-BBA3-D26C5EC30642}" srcId="{5E4BE17F-2418-45E8-A52D-1D1F53B9B363}" destId="{0B1705F4-6214-4016-919A-3D9C3FC47CA3}" srcOrd="1" destOrd="0" parTransId="{42F0F682-B2D7-4281-B70A-AFED8DB6D77D}" sibTransId="{D8CB503F-72D5-41F6-970A-BD0C14CB4D5E}"/>
    <dgm:cxn modelId="{FADF59F0-AAD9-4E0B-B9C9-8D8C20169DE8}" srcId="{51A883A5-AD5E-4159-89DC-ADD4106145FF}" destId="{DAD98035-AB18-40DC-B900-453D330B30D2}" srcOrd="0" destOrd="0" parTransId="{B315A588-C1B9-4B09-BBE0-45D0B75C09AE}" sibTransId="{F105361A-5C22-4286-BD56-398D60D63D80}"/>
    <dgm:cxn modelId="{9D1C7B27-816E-4624-BE08-46F8E71AC444}" type="presOf" srcId="{9FAC78CA-D6CA-48CC-B41E-D7BBF999A572}" destId="{97562153-62B3-4B87-8EF4-983D3A9DBB81}" srcOrd="1" destOrd="0" presId="urn:microsoft.com/office/officeart/2005/8/layout/list1"/>
    <dgm:cxn modelId="{56580159-52DD-4482-AD43-DBE9724465E1}" srcId="{9FAC78CA-D6CA-48CC-B41E-D7BBF999A572}" destId="{97777E36-D8DD-4152-B762-38F0C9EF5255}" srcOrd="0" destOrd="0" parTransId="{0EF5C501-5176-4BF4-8638-EE6DF6E43246}" sibTransId="{E472FF7D-C2AB-4277-AF31-DC501D5D3747}"/>
    <dgm:cxn modelId="{97A8C14A-6EDB-4C06-A261-B6C9CFED6AF2}" type="presOf" srcId="{D3BF88F0-74CE-4530-9CD3-B1C94F8409F5}" destId="{F14A84CD-1464-4727-981A-88C16C49F5CE}" srcOrd="0" destOrd="0" presId="urn:microsoft.com/office/officeart/2005/8/layout/list1"/>
    <dgm:cxn modelId="{BC4A0B91-F8A4-456A-B039-1D0E5E6910CE}" srcId="{B2172484-F379-4166-A20A-9B92B317C70A}" destId="{51A883A5-AD5E-4159-89DC-ADD4106145FF}" srcOrd="3" destOrd="0" parTransId="{99120CEA-72DA-4788-AA27-4934EB1B329F}" sibTransId="{BA6ACAA0-3AFC-4EC9-B52E-4A8636E33A93}"/>
    <dgm:cxn modelId="{C022C530-38AE-4E40-B18D-A6D3E4AD4B3C}" srcId="{E541B8F1-33ED-47B3-BA8E-AB9167D5ED9B}" destId="{5816917F-06CE-4167-84C0-960398019DBB}" srcOrd="1" destOrd="0" parTransId="{D54DCDCF-FDE8-4E4B-A824-A8B50916165C}" sibTransId="{C74E871F-94E0-4923-92AB-BDD009D72C0C}"/>
    <dgm:cxn modelId="{00BEF8C3-4602-43F6-92CE-7D48ECEBACC9}" type="presOf" srcId="{51A883A5-AD5E-4159-89DC-ADD4106145FF}" destId="{31D6B7B1-B331-48B7-834C-18F444CD2980}" srcOrd="1" destOrd="0" presId="urn:microsoft.com/office/officeart/2005/8/layout/list1"/>
    <dgm:cxn modelId="{F583AAB6-CC30-41E1-9E3D-370359962CE9}" type="presOf" srcId="{5E4BE17F-2418-45E8-A52D-1D1F53B9B363}" destId="{2EC40B58-AB9E-4998-BEA1-EE03C9CD61F9}" srcOrd="1" destOrd="0" presId="urn:microsoft.com/office/officeart/2005/8/layout/list1"/>
    <dgm:cxn modelId="{C3214A21-CAD0-468D-824F-E88B2507528B}" srcId="{5E4BE17F-2418-45E8-A52D-1D1F53B9B363}" destId="{D3BF88F0-74CE-4530-9CD3-B1C94F8409F5}" srcOrd="0" destOrd="0" parTransId="{E0F0D162-3E2D-4B82-8407-83DDC6F340E3}" sibTransId="{CE977FE0-42BE-4432-A0EF-7CD2E56AC233}"/>
    <dgm:cxn modelId="{550A1364-FB38-4411-BA7F-7686F209D909}" srcId="{E541B8F1-33ED-47B3-BA8E-AB9167D5ED9B}" destId="{B0A44F41-0B1F-4B95-8A9B-01DB97C26C64}" srcOrd="0" destOrd="0" parTransId="{8B025D80-F724-4BAA-9B6C-57D41CF0B22F}" sibTransId="{57BE9B2E-974A-4BFE-9016-C004BC726098}"/>
    <dgm:cxn modelId="{1D5BF999-3A66-46EF-BA0B-DB752955E600}" type="presOf" srcId="{51A883A5-AD5E-4159-89DC-ADD4106145FF}" destId="{94BAEDAC-A84D-48C0-936B-FF920A6D8BD0}" srcOrd="0" destOrd="0" presId="urn:microsoft.com/office/officeart/2005/8/layout/list1"/>
    <dgm:cxn modelId="{A2E5BBE4-1583-41C1-89FB-14BB47CD6920}" type="presOf" srcId="{9FAC78CA-D6CA-48CC-B41E-D7BBF999A572}" destId="{7A285752-7DBB-4522-BDE0-C5CAC57B26BC}" srcOrd="0" destOrd="0" presId="urn:microsoft.com/office/officeart/2005/8/layout/list1"/>
    <dgm:cxn modelId="{3DBD2FC2-CDDD-44E8-8055-2E88C44DC73B}" type="presOf" srcId="{E541B8F1-33ED-47B3-BA8E-AB9167D5ED9B}" destId="{2E8CF4C8-F7B1-4D65-8565-20B505BBB1DF}" srcOrd="0" destOrd="0" presId="urn:microsoft.com/office/officeart/2005/8/layout/list1"/>
    <dgm:cxn modelId="{8E378D7D-27D5-4977-B44D-00EF120B7BAC}" type="presOf" srcId="{B2172484-F379-4166-A20A-9B92B317C70A}" destId="{F1396FC1-3F16-4D1E-9283-3C4761ED18D6}" srcOrd="0" destOrd="0" presId="urn:microsoft.com/office/officeart/2005/8/layout/list1"/>
    <dgm:cxn modelId="{97CEC673-C9A5-486A-8B06-7F6338CEC6EA}" type="presOf" srcId="{5816917F-06CE-4167-84C0-960398019DBB}" destId="{B0001561-AF71-4074-8568-135D5E5E765D}" srcOrd="0" destOrd="1" presId="urn:microsoft.com/office/officeart/2005/8/layout/list1"/>
    <dgm:cxn modelId="{0533586A-3074-46F9-AB41-B2A3951DE489}" srcId="{B2172484-F379-4166-A20A-9B92B317C70A}" destId="{E541B8F1-33ED-47B3-BA8E-AB9167D5ED9B}" srcOrd="1" destOrd="0" parTransId="{C5C4316B-9CEA-4A77-B78C-7A88506F4746}" sibTransId="{02712482-E2C2-41F1-8876-DEC581D9EFC7}"/>
    <dgm:cxn modelId="{1BE0058B-59CD-4F3C-8E31-89D567ADE96A}" srcId="{B2172484-F379-4166-A20A-9B92B317C70A}" destId="{5E4BE17F-2418-45E8-A52D-1D1F53B9B363}" srcOrd="0" destOrd="0" parTransId="{A4A1A136-01A4-4D0D-A192-A5B9701771C7}" sibTransId="{82C68F65-C2A4-468C-AE3B-AB0B1B28A6F7}"/>
    <dgm:cxn modelId="{5B22D0C8-808A-4B45-98A9-3490286AC106}" type="presOf" srcId="{E541B8F1-33ED-47B3-BA8E-AB9167D5ED9B}" destId="{03AEECDD-C5F0-4BAC-B09F-51E9921F7548}" srcOrd="1" destOrd="0" presId="urn:microsoft.com/office/officeart/2005/8/layout/list1"/>
    <dgm:cxn modelId="{1B1CE530-5650-4DB9-AE7B-1C90114C706F}" type="presOf" srcId="{5E4BE17F-2418-45E8-A52D-1D1F53B9B363}" destId="{FF0CA459-8FE8-426E-B653-A5EAB315052D}" srcOrd="0" destOrd="0" presId="urn:microsoft.com/office/officeart/2005/8/layout/list1"/>
    <dgm:cxn modelId="{921184B7-FE9A-41DE-9F74-D85E3A7F4E56}" srcId="{B2172484-F379-4166-A20A-9B92B317C70A}" destId="{9FAC78CA-D6CA-48CC-B41E-D7BBF999A572}" srcOrd="2" destOrd="0" parTransId="{1D842EBF-97B7-45B4-986E-261C26149D2E}" sibTransId="{D068946B-C5E1-4702-BD74-5FA760318696}"/>
    <dgm:cxn modelId="{90AA85CC-326F-48DA-9993-D613FC53165A}" type="presOf" srcId="{97777E36-D8DD-4152-B762-38F0C9EF5255}" destId="{04FCEA06-0EC8-4AE5-BE5B-2C58248B1943}" srcOrd="0" destOrd="0" presId="urn:microsoft.com/office/officeart/2005/8/layout/list1"/>
    <dgm:cxn modelId="{71067F4B-6153-4279-A980-5909B1354056}" type="presOf" srcId="{0B1705F4-6214-4016-919A-3D9C3FC47CA3}" destId="{F14A84CD-1464-4727-981A-88C16C49F5CE}" srcOrd="0" destOrd="1" presId="urn:microsoft.com/office/officeart/2005/8/layout/list1"/>
    <dgm:cxn modelId="{83F7C6BC-D42C-4A22-BD38-7474F07879A0}" type="presParOf" srcId="{F1396FC1-3F16-4D1E-9283-3C4761ED18D6}" destId="{969C4B31-0571-4FA1-A86A-72243802F629}" srcOrd="0" destOrd="0" presId="urn:microsoft.com/office/officeart/2005/8/layout/list1"/>
    <dgm:cxn modelId="{D31A3C8D-529D-4CAA-AE91-DF22F397A23B}" type="presParOf" srcId="{969C4B31-0571-4FA1-A86A-72243802F629}" destId="{FF0CA459-8FE8-426E-B653-A5EAB315052D}" srcOrd="0" destOrd="0" presId="urn:microsoft.com/office/officeart/2005/8/layout/list1"/>
    <dgm:cxn modelId="{32DEF515-AAA2-4ADC-ADB8-95DD258319DE}" type="presParOf" srcId="{969C4B31-0571-4FA1-A86A-72243802F629}" destId="{2EC40B58-AB9E-4998-BEA1-EE03C9CD61F9}" srcOrd="1" destOrd="0" presId="urn:microsoft.com/office/officeart/2005/8/layout/list1"/>
    <dgm:cxn modelId="{5CA2C40F-7DE6-4CE0-9299-14FDE12912D3}" type="presParOf" srcId="{F1396FC1-3F16-4D1E-9283-3C4761ED18D6}" destId="{B6261469-950A-41CC-AF70-ADC127D2CBCD}" srcOrd="1" destOrd="0" presId="urn:microsoft.com/office/officeart/2005/8/layout/list1"/>
    <dgm:cxn modelId="{91BA769A-E27E-48E3-A843-7479BFED3841}" type="presParOf" srcId="{F1396FC1-3F16-4D1E-9283-3C4761ED18D6}" destId="{F14A84CD-1464-4727-981A-88C16C49F5CE}" srcOrd="2" destOrd="0" presId="urn:microsoft.com/office/officeart/2005/8/layout/list1"/>
    <dgm:cxn modelId="{CD7A0940-40F3-4FD9-B3D6-3D7086BB4E18}" type="presParOf" srcId="{F1396FC1-3F16-4D1E-9283-3C4761ED18D6}" destId="{A0C0CDC8-9587-4A59-A21E-8E78DFB3E03C}" srcOrd="3" destOrd="0" presId="urn:microsoft.com/office/officeart/2005/8/layout/list1"/>
    <dgm:cxn modelId="{30A2BEEF-AAB1-4903-AE09-D999A644F562}" type="presParOf" srcId="{F1396FC1-3F16-4D1E-9283-3C4761ED18D6}" destId="{1FFEF8E0-E028-4F61-8528-4557240F879C}" srcOrd="4" destOrd="0" presId="urn:microsoft.com/office/officeart/2005/8/layout/list1"/>
    <dgm:cxn modelId="{E97AB20B-4F06-4364-99C5-C1E6B69091E0}" type="presParOf" srcId="{1FFEF8E0-E028-4F61-8528-4557240F879C}" destId="{2E8CF4C8-F7B1-4D65-8565-20B505BBB1DF}" srcOrd="0" destOrd="0" presId="urn:microsoft.com/office/officeart/2005/8/layout/list1"/>
    <dgm:cxn modelId="{D8C864A6-B656-42A4-9F38-3B04E452C2BF}" type="presParOf" srcId="{1FFEF8E0-E028-4F61-8528-4557240F879C}" destId="{03AEECDD-C5F0-4BAC-B09F-51E9921F7548}" srcOrd="1" destOrd="0" presId="urn:microsoft.com/office/officeart/2005/8/layout/list1"/>
    <dgm:cxn modelId="{53220715-0814-4563-BD9A-3E3A3DBD0B01}" type="presParOf" srcId="{F1396FC1-3F16-4D1E-9283-3C4761ED18D6}" destId="{983ADC1D-FC0B-403F-A9CC-224F9C0D07E0}" srcOrd="5" destOrd="0" presId="urn:microsoft.com/office/officeart/2005/8/layout/list1"/>
    <dgm:cxn modelId="{E59D6144-275D-4A54-BA4A-546812D29086}" type="presParOf" srcId="{F1396FC1-3F16-4D1E-9283-3C4761ED18D6}" destId="{B0001561-AF71-4074-8568-135D5E5E765D}" srcOrd="6" destOrd="0" presId="urn:microsoft.com/office/officeart/2005/8/layout/list1"/>
    <dgm:cxn modelId="{A3B2A2F2-0C8E-402D-B5E7-54960E84838F}" type="presParOf" srcId="{F1396FC1-3F16-4D1E-9283-3C4761ED18D6}" destId="{8D8D2347-26C4-43C2-A22B-311577281BEF}" srcOrd="7" destOrd="0" presId="urn:microsoft.com/office/officeart/2005/8/layout/list1"/>
    <dgm:cxn modelId="{B0A1271E-F8A9-426F-B8CE-02F57F1D647C}" type="presParOf" srcId="{F1396FC1-3F16-4D1E-9283-3C4761ED18D6}" destId="{328D6A5D-A0FE-4576-A177-5EEA7D98B655}" srcOrd="8" destOrd="0" presId="urn:microsoft.com/office/officeart/2005/8/layout/list1"/>
    <dgm:cxn modelId="{AABE9431-CAC0-453D-8058-AE0FCE698A6D}" type="presParOf" srcId="{328D6A5D-A0FE-4576-A177-5EEA7D98B655}" destId="{7A285752-7DBB-4522-BDE0-C5CAC57B26BC}" srcOrd="0" destOrd="0" presId="urn:microsoft.com/office/officeart/2005/8/layout/list1"/>
    <dgm:cxn modelId="{FDFFECA4-B1CF-422A-923B-9B463BFD86A4}" type="presParOf" srcId="{328D6A5D-A0FE-4576-A177-5EEA7D98B655}" destId="{97562153-62B3-4B87-8EF4-983D3A9DBB81}" srcOrd="1" destOrd="0" presId="urn:microsoft.com/office/officeart/2005/8/layout/list1"/>
    <dgm:cxn modelId="{A714A5A9-F1F5-4531-91FD-CF0C240FF176}" type="presParOf" srcId="{F1396FC1-3F16-4D1E-9283-3C4761ED18D6}" destId="{07141F04-FBE9-4A57-9C3E-5182936FFAEC}" srcOrd="9" destOrd="0" presId="urn:microsoft.com/office/officeart/2005/8/layout/list1"/>
    <dgm:cxn modelId="{219F3F61-5F32-4528-A050-EA56D443A750}" type="presParOf" srcId="{F1396FC1-3F16-4D1E-9283-3C4761ED18D6}" destId="{04FCEA06-0EC8-4AE5-BE5B-2C58248B1943}" srcOrd="10" destOrd="0" presId="urn:microsoft.com/office/officeart/2005/8/layout/list1"/>
    <dgm:cxn modelId="{53C556AE-D9FD-423C-B732-5CC19374FF15}" type="presParOf" srcId="{F1396FC1-3F16-4D1E-9283-3C4761ED18D6}" destId="{84249759-7A0E-4140-94B0-33DD59EECE43}" srcOrd="11" destOrd="0" presId="urn:microsoft.com/office/officeart/2005/8/layout/list1"/>
    <dgm:cxn modelId="{4834D536-7674-4E71-84DD-D4ECEF7F581E}" type="presParOf" srcId="{F1396FC1-3F16-4D1E-9283-3C4761ED18D6}" destId="{083FE344-64A3-41D4-8C2B-F008B4D66A87}" srcOrd="12" destOrd="0" presId="urn:microsoft.com/office/officeart/2005/8/layout/list1"/>
    <dgm:cxn modelId="{6BE253ED-2AE6-44D4-A932-29591BF46935}" type="presParOf" srcId="{083FE344-64A3-41D4-8C2B-F008B4D66A87}" destId="{94BAEDAC-A84D-48C0-936B-FF920A6D8BD0}" srcOrd="0" destOrd="0" presId="urn:microsoft.com/office/officeart/2005/8/layout/list1"/>
    <dgm:cxn modelId="{5E7C02AE-4EE1-42CF-B077-117C22FF2F34}" type="presParOf" srcId="{083FE344-64A3-41D4-8C2B-F008B4D66A87}" destId="{31D6B7B1-B331-48B7-834C-18F444CD2980}" srcOrd="1" destOrd="0" presId="urn:microsoft.com/office/officeart/2005/8/layout/list1"/>
    <dgm:cxn modelId="{7EA3ED9E-0A3D-4682-B7BA-C7DB1966BD16}" type="presParOf" srcId="{F1396FC1-3F16-4D1E-9283-3C4761ED18D6}" destId="{6D916C2D-CD37-4888-BBC8-C7D19647868A}" srcOrd="13" destOrd="0" presId="urn:microsoft.com/office/officeart/2005/8/layout/list1"/>
    <dgm:cxn modelId="{C85C94D2-A043-4D7C-A0B8-E5A13E57DA96}" type="presParOf" srcId="{F1396FC1-3F16-4D1E-9283-3C4761ED18D6}" destId="{998E7042-F333-465B-B504-49A9DC2BFFF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A84CD-1464-4727-981A-88C16C49F5CE}">
      <dsp:nvSpPr>
        <dsp:cNvPr id="0" name=""/>
        <dsp:cNvSpPr/>
      </dsp:nvSpPr>
      <dsp:spPr>
        <a:xfrm>
          <a:off x="0" y="222554"/>
          <a:ext cx="10816283" cy="904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464" tIns="291592" rIns="83946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Corbel" panose="020B0503020204020204" pitchFamily="34" charset="0"/>
            </a:rPr>
            <a:t>Teilt euch in gleich große Gruppen auf.</a:t>
          </a:r>
          <a:endParaRPr lang="de-DE" sz="1600" kern="1200" dirty="0">
            <a:latin typeface="Corbel" panose="020B05030202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Corbel" panose="020B0503020204020204" pitchFamily="34" charset="0"/>
            </a:rPr>
            <a:t>Die Gruppengröße soll 4-5 Personen betragen abhängig von der Gesamtzahl der </a:t>
          </a:r>
          <a:r>
            <a:rPr lang="de-DE" sz="1600" kern="1200" dirty="0" err="1" smtClean="0">
              <a:latin typeface="Corbel" panose="020B0503020204020204" pitchFamily="34" charset="0"/>
            </a:rPr>
            <a:t>TeilnehmerInnen</a:t>
          </a:r>
          <a:r>
            <a:rPr lang="de-DE" sz="1600" kern="1200" dirty="0" smtClean="0">
              <a:latin typeface="Corbel" panose="020B0503020204020204" pitchFamily="34" charset="0"/>
            </a:rPr>
            <a:t>.</a:t>
          </a:r>
          <a:endParaRPr lang="de-DE" sz="1600" kern="1200" dirty="0">
            <a:latin typeface="Corbel" panose="020B0503020204020204" pitchFamily="34" charset="0"/>
          </a:endParaRPr>
        </a:p>
      </dsp:txBody>
      <dsp:txXfrm>
        <a:off x="0" y="222554"/>
        <a:ext cx="10816283" cy="904049"/>
      </dsp:txXfrm>
    </dsp:sp>
    <dsp:sp modelId="{2EC40B58-AB9E-4998-BEA1-EE03C9CD61F9}">
      <dsp:nvSpPr>
        <dsp:cNvPr id="0" name=""/>
        <dsp:cNvSpPr/>
      </dsp:nvSpPr>
      <dsp:spPr>
        <a:xfrm>
          <a:off x="540814" y="15914"/>
          <a:ext cx="7571398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181" tIns="0" rIns="28618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latin typeface="Corbel" panose="020B0503020204020204" pitchFamily="34" charset="0"/>
            </a:rPr>
            <a:t>Schritt 1: Gruppeneinteilung</a:t>
          </a:r>
          <a:endParaRPr lang="de-DE" sz="1600" b="1" kern="1200" dirty="0">
            <a:latin typeface="Corbel" panose="020B0503020204020204" pitchFamily="34" charset="0"/>
          </a:endParaRPr>
        </a:p>
      </dsp:txBody>
      <dsp:txXfrm>
        <a:off x="560989" y="36089"/>
        <a:ext cx="7531048" cy="372930"/>
      </dsp:txXfrm>
    </dsp:sp>
    <dsp:sp modelId="{B0001561-AF71-4074-8568-135D5E5E765D}">
      <dsp:nvSpPr>
        <dsp:cNvPr id="0" name=""/>
        <dsp:cNvSpPr/>
      </dsp:nvSpPr>
      <dsp:spPr>
        <a:xfrm>
          <a:off x="0" y="1408844"/>
          <a:ext cx="10816283" cy="1124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464" tIns="291592" rIns="83946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Corbel" panose="020B0503020204020204" pitchFamily="34" charset="0"/>
            </a:rPr>
            <a:t>Jede Gruppe wählt eine/n </a:t>
          </a:r>
          <a:r>
            <a:rPr lang="de-DE" sz="1600" kern="1200" dirty="0" err="1" smtClean="0">
              <a:latin typeface="Corbel" panose="020B0503020204020204" pitchFamily="34" charset="0"/>
            </a:rPr>
            <a:t>ModeratorIn</a:t>
          </a:r>
          <a:r>
            <a:rPr lang="de-DE" sz="1600" kern="1200" dirty="0" smtClean="0">
              <a:latin typeface="Corbel" panose="020B0503020204020204" pitchFamily="34" charset="0"/>
            </a:rPr>
            <a:t>, er/sie wird den Beitrag moderieren.</a:t>
          </a:r>
          <a:endParaRPr lang="de-DE" sz="1600" kern="1200" dirty="0">
            <a:latin typeface="Corbel" panose="020B05030202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Corbel" panose="020B0503020204020204" pitchFamily="34" charset="0"/>
            </a:rPr>
            <a:t>Auch die anderen Gruppenmitglieder sind aktiv am Beitrag beteiligt zum Beispiel als </a:t>
          </a:r>
          <a:r>
            <a:rPr lang="de-DE" sz="1600" kern="1200" dirty="0" err="1" smtClean="0">
              <a:latin typeface="Corbel" panose="020B0503020204020204" pitchFamily="34" charset="0"/>
            </a:rPr>
            <a:t>ExpertInnen</a:t>
          </a:r>
          <a:r>
            <a:rPr lang="de-DE" sz="1600" kern="1200" dirty="0" smtClean="0">
              <a:latin typeface="Corbel" panose="020B0503020204020204" pitchFamily="34" charset="0"/>
            </a:rPr>
            <a:t> in einem Interview.</a:t>
          </a:r>
          <a:endParaRPr lang="de-DE" sz="1600" kern="1200" dirty="0">
            <a:latin typeface="Corbel" panose="020B0503020204020204" pitchFamily="34" charset="0"/>
          </a:endParaRPr>
        </a:p>
      </dsp:txBody>
      <dsp:txXfrm>
        <a:off x="0" y="1408844"/>
        <a:ext cx="10816283" cy="1124550"/>
      </dsp:txXfrm>
    </dsp:sp>
    <dsp:sp modelId="{03AEECDD-C5F0-4BAC-B09F-51E9921F7548}">
      <dsp:nvSpPr>
        <dsp:cNvPr id="0" name=""/>
        <dsp:cNvSpPr/>
      </dsp:nvSpPr>
      <dsp:spPr>
        <a:xfrm>
          <a:off x="540814" y="1202204"/>
          <a:ext cx="7571398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181" tIns="0" rIns="28618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latin typeface="Corbel" panose="020B0503020204020204" pitchFamily="34" charset="0"/>
            </a:rPr>
            <a:t>Schritt 2: Wahl </a:t>
          </a:r>
          <a:r>
            <a:rPr lang="de-DE" sz="1600" b="1" kern="1200" dirty="0" err="1" smtClean="0">
              <a:latin typeface="Corbel" panose="020B0503020204020204" pitchFamily="34" charset="0"/>
            </a:rPr>
            <a:t>ModeratorIn</a:t>
          </a:r>
          <a:endParaRPr lang="de-DE" sz="1600" b="1" kern="1200" dirty="0">
            <a:latin typeface="Corbel" panose="020B0503020204020204" pitchFamily="34" charset="0"/>
          </a:endParaRPr>
        </a:p>
      </dsp:txBody>
      <dsp:txXfrm>
        <a:off x="560989" y="1222379"/>
        <a:ext cx="7531048" cy="372930"/>
      </dsp:txXfrm>
    </dsp:sp>
    <dsp:sp modelId="{04FCEA06-0EC8-4AE5-BE5B-2C58248B1943}">
      <dsp:nvSpPr>
        <dsp:cNvPr id="0" name=""/>
        <dsp:cNvSpPr/>
      </dsp:nvSpPr>
      <dsp:spPr>
        <a:xfrm>
          <a:off x="0" y="2815634"/>
          <a:ext cx="10816283" cy="639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464" tIns="291592" rIns="83946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Corbel" panose="020B0503020204020204" pitchFamily="34" charset="0"/>
            </a:rPr>
            <a:t>nähere Informationen </a:t>
          </a:r>
          <a:r>
            <a:rPr lang="de-DE" sz="1600" kern="1200" dirty="0" smtClean="0">
              <a:latin typeface="Corbel" panose="020B0503020204020204" pitchFamily="34" charset="0"/>
              <a:sym typeface="Wingdings" panose="05000000000000000000" pitchFamily="2" charset="2"/>
            </a:rPr>
            <a:t> nächste Folie</a:t>
          </a:r>
          <a:endParaRPr lang="de-DE" sz="1600" kern="1200" dirty="0">
            <a:latin typeface="Corbel" panose="020B0503020204020204" pitchFamily="34" charset="0"/>
          </a:endParaRPr>
        </a:p>
      </dsp:txBody>
      <dsp:txXfrm>
        <a:off x="0" y="2815634"/>
        <a:ext cx="10816283" cy="639450"/>
      </dsp:txXfrm>
    </dsp:sp>
    <dsp:sp modelId="{97562153-62B3-4B87-8EF4-983D3A9DBB81}">
      <dsp:nvSpPr>
        <dsp:cNvPr id="0" name=""/>
        <dsp:cNvSpPr/>
      </dsp:nvSpPr>
      <dsp:spPr>
        <a:xfrm>
          <a:off x="540814" y="2608994"/>
          <a:ext cx="7571398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181" tIns="0" rIns="28618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latin typeface="Corbel" panose="020B0503020204020204" pitchFamily="34" charset="0"/>
            </a:rPr>
            <a:t>Schritt 3: Vorbereitung (45-60 Minuten)</a:t>
          </a:r>
          <a:endParaRPr lang="de-DE" sz="1600" b="1" kern="1200" dirty="0">
            <a:latin typeface="Corbel" panose="020B0503020204020204" pitchFamily="34" charset="0"/>
          </a:endParaRPr>
        </a:p>
      </dsp:txBody>
      <dsp:txXfrm>
        <a:off x="560989" y="2629169"/>
        <a:ext cx="7531048" cy="372930"/>
      </dsp:txXfrm>
    </dsp:sp>
    <dsp:sp modelId="{998E7042-F333-465B-B504-49A9DC2BFFFA}">
      <dsp:nvSpPr>
        <dsp:cNvPr id="0" name=""/>
        <dsp:cNvSpPr/>
      </dsp:nvSpPr>
      <dsp:spPr>
        <a:xfrm>
          <a:off x="0" y="3737324"/>
          <a:ext cx="10816283" cy="859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464" tIns="291592" rIns="83946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Corbel" panose="020B0503020204020204" pitchFamily="34" charset="0"/>
            </a:rPr>
            <a:t>Setzt den von euch geplanten Nachrichten-Beitrag in die Tat um, indem ihr ihn vor der gesamten Gruppe vortragt oder ihn sogar auf Video aufnehmt.</a:t>
          </a:r>
          <a:endParaRPr lang="de-DE" sz="1600" kern="1200" dirty="0">
            <a:latin typeface="Corbel" panose="020B0503020204020204" pitchFamily="34" charset="0"/>
          </a:endParaRPr>
        </a:p>
      </dsp:txBody>
      <dsp:txXfrm>
        <a:off x="0" y="3737324"/>
        <a:ext cx="10816283" cy="859950"/>
      </dsp:txXfrm>
    </dsp:sp>
    <dsp:sp modelId="{31D6B7B1-B331-48B7-834C-18F444CD2980}">
      <dsp:nvSpPr>
        <dsp:cNvPr id="0" name=""/>
        <dsp:cNvSpPr/>
      </dsp:nvSpPr>
      <dsp:spPr>
        <a:xfrm>
          <a:off x="540814" y="3530684"/>
          <a:ext cx="7571398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181" tIns="0" rIns="28618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latin typeface="Corbel" panose="020B0503020204020204" pitchFamily="34" charset="0"/>
            </a:rPr>
            <a:t>Schritt 4: Umsetzung</a:t>
          </a:r>
          <a:endParaRPr lang="de-DE" sz="1600" b="1" kern="1200" dirty="0">
            <a:latin typeface="Corbel" panose="020B0503020204020204" pitchFamily="34" charset="0"/>
          </a:endParaRPr>
        </a:p>
      </dsp:txBody>
      <dsp:txXfrm>
        <a:off x="560989" y="3550859"/>
        <a:ext cx="7531048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35FA6-3B66-46E7-97AD-E1F968475215}" type="datetimeFigureOut">
              <a:rPr lang="de-AT" smtClean="0"/>
              <a:t>01.07.2019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6645A-1D89-47D1-9FAC-5E56D67537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4699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F06DAA-0A4E-4110-9797-3FB8CA0FEA93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30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00809"/>
            <a:ext cx="10363200" cy="1470025"/>
          </a:xfrm>
        </p:spPr>
        <p:txBody>
          <a:bodyPr/>
          <a:lstStyle>
            <a:lvl1pPr>
              <a:defRPr lang="en-US" sz="5400" kern="1200" cap="all" spc="-100" baseline="0" smtClean="0">
                <a:solidFill>
                  <a:srgbClr val="189BC4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4632"/>
            <a:ext cx="8534400" cy="1752600"/>
          </a:xfrm>
        </p:spPr>
        <p:txBody>
          <a:bodyPr/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F612-187A-48BF-B5EE-AA4BEE289BC1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4400" y="3398520"/>
            <a:ext cx="10464800" cy="1588"/>
          </a:xfrm>
          <a:prstGeom prst="line">
            <a:avLst/>
          </a:prstGeom>
          <a:ln w="571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266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>
                <a:latin typeface="Corbel" panose="020B05030202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>
                <a:latin typeface="Corbel" panose="020B0503020204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9810" y="6597352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AD578A94-9312-426F-982C-F0CB91424F17}" type="datetime7">
              <a:rPr lang="de-DE" smtClean="0">
                <a:solidFill>
                  <a:prstClr val="white"/>
                </a:solidFill>
              </a:rPr>
              <a:pPr/>
              <a:t>Jul-19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375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810" y="6597352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AEA459AC-E033-4E48-B6E6-A41111AFBD07}" type="datetime7">
              <a:rPr lang="de-DE" smtClean="0">
                <a:solidFill>
                  <a:prstClr val="white"/>
                </a:solidFill>
              </a:rPr>
              <a:pPr/>
              <a:t>Jul-19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213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810" y="6597352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EB8D53E3-C2D9-4B1F-8715-01E89BCF3A80}" type="datetime7">
              <a:rPr lang="de-DE" smtClean="0">
                <a:solidFill>
                  <a:prstClr val="white"/>
                </a:solidFill>
              </a:rPr>
              <a:pPr/>
              <a:t>Jul-19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105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245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2E60"/>
              </a:buClr>
              <a:defRPr>
                <a:latin typeface="Corbel" panose="020B0503020204020204" pitchFamily="34" charset="0"/>
              </a:defRPr>
            </a:lvl1pPr>
            <a:lvl2pPr>
              <a:buClr>
                <a:srgbClr val="002E60"/>
              </a:buClr>
              <a:defRPr>
                <a:latin typeface="Corbel" panose="020B0503020204020204" pitchFamily="34" charset="0"/>
              </a:defRPr>
            </a:lvl2pPr>
            <a:lvl3pPr>
              <a:buClr>
                <a:srgbClr val="002E60"/>
              </a:buClr>
              <a:defRPr>
                <a:latin typeface="Corbel" panose="020B0503020204020204" pitchFamily="34" charset="0"/>
              </a:defRPr>
            </a:lvl3pPr>
            <a:lvl4pPr>
              <a:buClr>
                <a:srgbClr val="002E60"/>
              </a:buClr>
              <a:defRPr>
                <a:latin typeface="Corbel" panose="020B0503020204020204" pitchFamily="34" charset="0"/>
              </a:defRPr>
            </a:lvl4pPr>
            <a:lvl5pPr>
              <a:buClr>
                <a:srgbClr val="002E60"/>
              </a:buCl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501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810" y="6597352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960C6CC5-D769-42EF-BD49-D7E5DE07B5D4}" type="datetime7">
              <a:rPr lang="de-DE" smtClean="0">
                <a:solidFill>
                  <a:prstClr val="black"/>
                </a:solidFill>
              </a:rPr>
              <a:pPr/>
              <a:t>Jul-19</a:t>
            </a:fld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black"/>
                </a:solidFill>
              </a:rPr>
              <a:pPr/>
              <a:t>‹Nr.›</a:t>
            </a:fld>
            <a:endParaRPr lang="de-AT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049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>
                <a:latin typeface="Corbel" panose="020B0503020204020204" pitchFamily="34" charset="0"/>
              </a:defRPr>
            </a:lvl1pPr>
            <a:lvl2pPr>
              <a:defRPr sz="2400">
                <a:latin typeface="Corbel" panose="020B0503020204020204" pitchFamily="34" charset="0"/>
              </a:defRPr>
            </a:lvl2pPr>
            <a:lvl3pPr>
              <a:defRPr sz="2000">
                <a:latin typeface="Corbel" panose="020B0503020204020204" pitchFamily="34" charset="0"/>
              </a:defRPr>
            </a:lvl3pPr>
            <a:lvl4pPr>
              <a:defRPr sz="1800">
                <a:latin typeface="Corbel" panose="020B0503020204020204" pitchFamily="34" charset="0"/>
              </a:defRPr>
            </a:lvl4pPr>
            <a:lvl5pPr>
              <a:defRPr sz="1800">
                <a:latin typeface="Corbel" panose="020B05030202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>
                <a:latin typeface="Corbel" panose="020B0503020204020204" pitchFamily="34" charset="0"/>
              </a:defRPr>
            </a:lvl1pPr>
            <a:lvl2pPr>
              <a:defRPr sz="2400">
                <a:latin typeface="Corbel" panose="020B0503020204020204" pitchFamily="34" charset="0"/>
              </a:defRPr>
            </a:lvl2pPr>
            <a:lvl3pPr>
              <a:defRPr sz="2000">
                <a:latin typeface="Corbel" panose="020B0503020204020204" pitchFamily="34" charset="0"/>
              </a:defRPr>
            </a:lvl3pPr>
            <a:lvl4pPr>
              <a:defRPr sz="1800">
                <a:latin typeface="Corbel" panose="020B0503020204020204" pitchFamily="34" charset="0"/>
              </a:defRPr>
            </a:lvl4pPr>
            <a:lvl5pPr>
              <a:defRPr sz="1800">
                <a:latin typeface="Corbel" panose="020B05030202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119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>
                <a:latin typeface="Corbel" panose="020B0503020204020204" pitchFamily="34" charset="0"/>
              </a:defRPr>
            </a:lvl1pPr>
            <a:lvl2pPr>
              <a:defRPr sz="2000">
                <a:latin typeface="Corbel" panose="020B0503020204020204" pitchFamily="34" charset="0"/>
              </a:defRPr>
            </a:lvl2pPr>
            <a:lvl3pPr>
              <a:defRPr sz="1800">
                <a:latin typeface="Corbel" panose="020B0503020204020204" pitchFamily="34" charset="0"/>
              </a:defRPr>
            </a:lvl3pPr>
            <a:lvl4pPr>
              <a:defRPr sz="1600">
                <a:latin typeface="Corbel" panose="020B0503020204020204" pitchFamily="34" charset="0"/>
              </a:defRPr>
            </a:lvl4pPr>
            <a:lvl5pPr>
              <a:defRPr sz="1600">
                <a:latin typeface="Corbel" panose="020B0503020204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>
                <a:latin typeface="Corbel" panose="020B0503020204020204" pitchFamily="34" charset="0"/>
              </a:defRPr>
            </a:lvl1pPr>
            <a:lvl2pPr>
              <a:defRPr sz="2000">
                <a:latin typeface="Corbel" panose="020B0503020204020204" pitchFamily="34" charset="0"/>
              </a:defRPr>
            </a:lvl2pPr>
            <a:lvl3pPr>
              <a:defRPr sz="1800">
                <a:latin typeface="Corbel" panose="020B0503020204020204" pitchFamily="34" charset="0"/>
              </a:defRPr>
            </a:lvl3pPr>
            <a:lvl4pPr>
              <a:defRPr sz="1600">
                <a:latin typeface="Corbel" panose="020B0503020204020204" pitchFamily="34" charset="0"/>
              </a:defRPr>
            </a:lvl4pPr>
            <a:lvl5pPr>
              <a:defRPr sz="1600">
                <a:latin typeface="Corbel" panose="020B0503020204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9810" y="6597352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3E642AE0-FABF-494C-8114-6678CC27F463}" type="datetime7">
              <a:rPr lang="de-DE" smtClean="0">
                <a:solidFill>
                  <a:prstClr val="white"/>
                </a:solidFill>
              </a:rPr>
              <a:pPr/>
              <a:t>Jul-19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177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79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46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>
                <a:latin typeface="Corbel" panose="020B0503020204020204" pitchFamily="34" charset="0"/>
              </a:defRPr>
            </a:lvl1pPr>
            <a:lvl2pPr>
              <a:defRPr sz="2800">
                <a:latin typeface="Corbel" panose="020B0503020204020204" pitchFamily="34" charset="0"/>
              </a:defRPr>
            </a:lvl2pPr>
            <a:lvl3pPr>
              <a:defRPr sz="2400">
                <a:latin typeface="Corbel" panose="020B0503020204020204" pitchFamily="34" charset="0"/>
              </a:defRPr>
            </a:lvl3pPr>
            <a:lvl4pPr>
              <a:defRPr sz="2000">
                <a:latin typeface="Corbel" panose="020B0503020204020204" pitchFamily="34" charset="0"/>
              </a:defRPr>
            </a:lvl4pPr>
            <a:lvl5pPr>
              <a:defRPr sz="2000">
                <a:latin typeface="Corbel" panose="020B05030202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>
                <a:latin typeface="Corbel" panose="020B0503020204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69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3F612-187A-48BF-B5EE-AA4BEE289BC1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94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189BC4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56921" y="6641176"/>
            <a:ext cx="12385376" cy="460232"/>
          </a:xfrm>
          <a:prstGeom prst="rect">
            <a:avLst/>
          </a:prstGeom>
          <a:solidFill>
            <a:srgbClr val="002E60"/>
          </a:solidFill>
          <a:ln>
            <a:solidFill>
              <a:srgbClr val="002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6350496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Test </a:t>
            </a:r>
            <a:r>
              <a:rPr lang="en-US" dirty="0" err="1" smtClean="0"/>
              <a:t>wie</a:t>
            </a:r>
            <a:r>
              <a:rPr lang="en-US" dirty="0" smtClean="0"/>
              <a:t> der </a:t>
            </a:r>
            <a:r>
              <a:rPr lang="en-US" dirty="0" err="1" smtClean="0"/>
              <a:t>zweizeiliger</a:t>
            </a:r>
            <a:r>
              <a:rPr lang="en-US" dirty="0" smtClean="0"/>
              <a:t>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00808"/>
            <a:ext cx="10972800" cy="4776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1484784"/>
            <a:ext cx="12336695" cy="163635"/>
          </a:xfrm>
          <a:prstGeom prst="rect">
            <a:avLst/>
          </a:prstGeom>
          <a:solidFill>
            <a:srgbClr val="002E60"/>
          </a:solidFill>
          <a:ln>
            <a:solidFill>
              <a:srgbClr val="002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28448" y="6597352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328" y="569738"/>
            <a:ext cx="1931916" cy="639549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917" y="507566"/>
            <a:ext cx="1334952" cy="68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7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rgbClr val="189BC4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754659" y="1189525"/>
            <a:ext cx="8913341" cy="1470025"/>
          </a:xfrm>
        </p:spPr>
        <p:txBody>
          <a:bodyPr>
            <a:noAutofit/>
          </a:bodyPr>
          <a:lstStyle/>
          <a:p>
            <a:pPr algn="ctr"/>
            <a:r>
              <a:rPr lang="de-AT" sz="2800" b="1" dirty="0" smtClean="0"/>
              <a:t>TV-Moderation</a:t>
            </a:r>
            <a:br>
              <a:rPr lang="de-AT" sz="2800" b="1" dirty="0" smtClean="0"/>
            </a:br>
            <a:r>
              <a:rPr lang="de-AT" sz="2800" b="1" dirty="0" smtClean="0"/>
              <a:t>„Das Binnenschiff: Der unterschätzte Verkehrsträger!“</a:t>
            </a:r>
            <a:endParaRPr lang="de-AT" sz="2800" b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965376" y="2301362"/>
            <a:ext cx="6400800" cy="1752600"/>
          </a:xfrm>
        </p:spPr>
        <p:txBody>
          <a:bodyPr/>
          <a:lstStyle/>
          <a:p>
            <a:endParaRPr lang="de-AT" dirty="0" smtClean="0"/>
          </a:p>
          <a:p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943" y="4053962"/>
            <a:ext cx="2110795" cy="698766"/>
          </a:xfrm>
          <a:prstGeom prst="rect">
            <a:avLst/>
          </a:prstGeom>
        </p:spPr>
      </p:pic>
      <p:pic>
        <p:nvPicPr>
          <p:cNvPr id="21" name="Picture 2" descr="C:\Users\p41662\AppData\Local\Microsoft\Windows\Temporary Internet Files\Content.Outlook\VDWGJMU4\REWWay (2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810" y="4160420"/>
            <a:ext cx="1910207" cy="4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407" y="5003700"/>
            <a:ext cx="1334952" cy="68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7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8287265" cy="990600"/>
          </a:xfrm>
        </p:spPr>
        <p:txBody>
          <a:bodyPr>
            <a:normAutofit/>
          </a:bodyPr>
          <a:lstStyle/>
          <a:p>
            <a:r>
              <a:rPr lang="de-AT" b="1" dirty="0" smtClean="0"/>
              <a:t>Szenario</a:t>
            </a:r>
            <a:r>
              <a:rPr lang="de-AT" sz="2400" dirty="0" smtClean="0"/>
              <a:t/>
            </a:r>
            <a:br>
              <a:rPr lang="de-AT" sz="2400" dirty="0" smtClean="0"/>
            </a:br>
            <a:r>
              <a:rPr lang="de-AT" sz="2400" dirty="0" smtClean="0"/>
              <a:t>TV-Moderation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Clr>
                <a:srgbClr val="189BC4"/>
              </a:buClr>
              <a:buNone/>
            </a:pPr>
            <a:endParaRPr lang="de-AT" sz="200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1800"/>
              </a:spcBef>
              <a:spcAft>
                <a:spcPts val="1200"/>
              </a:spcAft>
              <a:buClr>
                <a:srgbClr val="189BC4"/>
              </a:buClr>
              <a:buNone/>
            </a:pPr>
            <a:r>
              <a:rPr lang="de-AT" sz="2000" dirty="0">
                <a:solidFill>
                  <a:schemeClr val="tx1"/>
                </a:solidFill>
              </a:rPr>
              <a:t>Das Binnenschiff ist ein nachhaltiger, aber </a:t>
            </a:r>
            <a:r>
              <a:rPr lang="de-AT" sz="2000" dirty="0" smtClean="0">
                <a:solidFill>
                  <a:schemeClr val="tx1"/>
                </a:solidFill>
              </a:rPr>
              <a:t>unterschätzter </a:t>
            </a:r>
            <a:r>
              <a:rPr lang="de-AT" sz="2000" dirty="0">
                <a:solidFill>
                  <a:schemeClr val="tx1"/>
                </a:solidFill>
              </a:rPr>
              <a:t>Verkehrsträger und wichtiger Bestandteil der nachhaltigen </a:t>
            </a:r>
            <a:r>
              <a:rPr lang="de-AT" sz="2000" dirty="0" smtClean="0">
                <a:solidFill>
                  <a:schemeClr val="tx1"/>
                </a:solidFill>
              </a:rPr>
              <a:t>Verkehrslogistik.</a:t>
            </a:r>
          </a:p>
          <a:p>
            <a:pPr marL="0" indent="0" algn="just">
              <a:spcBef>
                <a:spcPts val="1800"/>
              </a:spcBef>
              <a:spcAft>
                <a:spcPts val="1200"/>
              </a:spcAft>
              <a:buClr>
                <a:srgbClr val="189BC4"/>
              </a:buClr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Das </a:t>
            </a:r>
            <a:r>
              <a:rPr lang="de-AT" sz="2000" dirty="0">
                <a:solidFill>
                  <a:schemeClr val="tx1"/>
                </a:solidFill>
              </a:rPr>
              <a:t>Binnenschiff ist in der Bevölkerung noch </a:t>
            </a:r>
            <a:r>
              <a:rPr lang="de-AT" sz="2000" dirty="0" smtClean="0">
                <a:solidFill>
                  <a:schemeClr val="tx1"/>
                </a:solidFill>
              </a:rPr>
              <a:t>eher </a:t>
            </a:r>
            <a:r>
              <a:rPr lang="de-AT" sz="2000" dirty="0">
                <a:solidFill>
                  <a:schemeClr val="tx1"/>
                </a:solidFill>
              </a:rPr>
              <a:t>unbekannt und wirft viele Fragen auf.</a:t>
            </a:r>
          </a:p>
          <a:p>
            <a:pPr marL="0" indent="0" algn="just">
              <a:spcBef>
                <a:spcPts val="2400"/>
              </a:spcBef>
              <a:spcAft>
                <a:spcPts val="1200"/>
              </a:spcAft>
              <a:buClr>
                <a:srgbClr val="189BC4"/>
              </a:buClr>
              <a:buNone/>
            </a:pPr>
            <a:r>
              <a:rPr lang="de-AT" sz="2000" dirty="0">
                <a:solidFill>
                  <a:schemeClr val="tx1"/>
                </a:solidFill>
              </a:rPr>
              <a:t>Ihr seid ein Journalistenteam und bereitet euren </a:t>
            </a:r>
            <a:r>
              <a:rPr lang="de-AT" sz="2000" dirty="0" smtClean="0">
                <a:solidFill>
                  <a:schemeClr val="tx1"/>
                </a:solidFill>
              </a:rPr>
              <a:t>Beitrag zur heutigen Sendung eines regionalen Nachrichtensenders </a:t>
            </a:r>
            <a:r>
              <a:rPr lang="de-AT" sz="2000" dirty="0">
                <a:solidFill>
                  <a:schemeClr val="tx1"/>
                </a:solidFill>
              </a:rPr>
              <a:t>zum Thema „</a:t>
            </a:r>
            <a:r>
              <a:rPr lang="de-AT" sz="2000" dirty="0" smtClean="0">
                <a:solidFill>
                  <a:schemeClr val="tx1"/>
                </a:solidFill>
              </a:rPr>
              <a:t>Das Binnenschiff: Der unterschätzte Verkehrsträger!“ vor.</a:t>
            </a:r>
          </a:p>
          <a:p>
            <a:pPr marL="0" indent="0" algn="just">
              <a:spcBef>
                <a:spcPts val="2400"/>
              </a:spcBef>
              <a:spcAft>
                <a:spcPts val="1200"/>
              </a:spcAft>
              <a:buClr>
                <a:srgbClr val="189BC4"/>
              </a:buClr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Euer </a:t>
            </a:r>
            <a:r>
              <a:rPr lang="de-AT" sz="2000" dirty="0">
                <a:solidFill>
                  <a:schemeClr val="tx1"/>
                </a:solidFill>
              </a:rPr>
              <a:t>Ziel ist es, die Menschen mit allen nötigen </a:t>
            </a:r>
            <a:r>
              <a:rPr lang="de-AT" sz="2000" dirty="0" smtClean="0">
                <a:solidFill>
                  <a:schemeClr val="tx1"/>
                </a:solidFill>
              </a:rPr>
              <a:t>Informationen </a:t>
            </a:r>
            <a:r>
              <a:rPr lang="de-AT" sz="2000" dirty="0">
                <a:solidFill>
                  <a:schemeClr val="tx1"/>
                </a:solidFill>
              </a:rPr>
              <a:t>zu versorgen, Bewusstsein zu schaffen und Interesse zu wecken.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endParaRPr lang="de-AT" dirty="0">
              <a:solidFill>
                <a:schemeClr val="accent4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2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8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8213124" cy="990600"/>
          </a:xfrm>
        </p:spPr>
        <p:txBody>
          <a:bodyPr>
            <a:normAutofit/>
          </a:bodyPr>
          <a:lstStyle/>
          <a:p>
            <a:r>
              <a:rPr lang="de-AT" b="1" dirty="0" smtClean="0"/>
              <a:t>Vorgehensweise</a:t>
            </a:r>
            <a:r>
              <a:rPr lang="de-AT" sz="2400" dirty="0"/>
              <a:t/>
            </a:r>
            <a:br>
              <a:rPr lang="de-AT" sz="2400" dirty="0"/>
            </a:br>
            <a:r>
              <a:rPr lang="de-AT" sz="2400" dirty="0" smtClean="0"/>
              <a:t>TV-Moderation</a:t>
            </a:r>
            <a:endParaRPr lang="de-AT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3</a:t>
            </a:fld>
            <a:endParaRPr lang="de-AT" dirty="0">
              <a:solidFill>
                <a:prstClr val="white"/>
              </a:solidFill>
            </a:endParaRP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109152883"/>
              </p:ext>
            </p:extLst>
          </p:nvPr>
        </p:nvGraphicFramePr>
        <p:xfrm>
          <a:off x="609600" y="1771134"/>
          <a:ext cx="10816283" cy="4613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751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8287265" cy="990600"/>
          </a:xfrm>
        </p:spPr>
        <p:txBody>
          <a:bodyPr>
            <a:normAutofit/>
          </a:bodyPr>
          <a:lstStyle/>
          <a:p>
            <a:r>
              <a:rPr lang="de-AT" b="1" dirty="0" smtClean="0"/>
              <a:t>Ein paar Tipps zur Vorbereitung</a:t>
            </a:r>
            <a:r>
              <a:rPr lang="de-AT" dirty="0"/>
              <a:t/>
            </a:r>
            <a:br>
              <a:rPr lang="de-AT" dirty="0"/>
            </a:br>
            <a:r>
              <a:rPr lang="de-AT" sz="2400" dirty="0" smtClean="0"/>
              <a:t>TV-Moderation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endParaRPr lang="de-AT" sz="2000" dirty="0" smtClean="0">
              <a:solidFill>
                <a:schemeClr val="tx1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Gestaltet </a:t>
            </a:r>
            <a:r>
              <a:rPr lang="de-AT" sz="2000" dirty="0">
                <a:solidFill>
                  <a:schemeClr val="tx1"/>
                </a:solidFill>
              </a:rPr>
              <a:t>euren </a:t>
            </a:r>
            <a:r>
              <a:rPr lang="de-AT" sz="2000" dirty="0" smtClean="0">
                <a:solidFill>
                  <a:schemeClr val="tx1"/>
                </a:solidFill>
              </a:rPr>
              <a:t>Nachrichtenbeitrag </a:t>
            </a:r>
            <a:r>
              <a:rPr lang="de-AT" sz="2000" dirty="0">
                <a:solidFill>
                  <a:schemeClr val="tx1"/>
                </a:solidFill>
              </a:rPr>
              <a:t>zum Thema „</a:t>
            </a:r>
            <a:r>
              <a:rPr lang="de-AT" sz="2000" dirty="0" smtClean="0">
                <a:solidFill>
                  <a:schemeClr val="tx1"/>
                </a:solidFill>
              </a:rPr>
              <a:t>Das Binnenschiff: Der unterschätzte Verkehrsträger!“. </a:t>
            </a:r>
            <a:r>
              <a:rPr lang="de-AT" sz="2000" dirty="0">
                <a:solidFill>
                  <a:schemeClr val="tx1"/>
                </a:solidFill>
              </a:rPr>
              <a:t>Macht euch in der Vorbereitung Gedanken zu den folgenden Punkten</a:t>
            </a:r>
            <a:r>
              <a:rPr lang="de-AT" sz="2000" dirty="0" smtClean="0">
                <a:solidFill>
                  <a:schemeClr val="tx1"/>
                </a:solidFill>
              </a:rPr>
              <a:t>:</a:t>
            </a:r>
          </a:p>
          <a:p>
            <a:pPr lvl="1">
              <a:spcBef>
                <a:spcPts val="600"/>
              </a:spcBef>
              <a:spcAft>
                <a:spcPts val="1800"/>
              </a:spcAft>
              <a:buClr>
                <a:srgbClr val="189BC4"/>
              </a:buClr>
            </a:pPr>
            <a:r>
              <a:rPr lang="de-AT" dirty="0" smtClean="0">
                <a:solidFill>
                  <a:schemeClr val="tx1"/>
                </a:solidFill>
              </a:rPr>
              <a:t>Welche </a:t>
            </a:r>
            <a:r>
              <a:rPr lang="de-AT" dirty="0">
                <a:solidFill>
                  <a:schemeClr val="tx1"/>
                </a:solidFill>
              </a:rPr>
              <a:t>Inhalte wollt ihr vermitteln</a:t>
            </a:r>
            <a:r>
              <a:rPr lang="de-AT" dirty="0" smtClean="0">
                <a:solidFill>
                  <a:schemeClr val="tx1"/>
                </a:solidFill>
              </a:rPr>
              <a:t>?</a:t>
            </a:r>
          </a:p>
          <a:p>
            <a:pPr lvl="1">
              <a:spcBef>
                <a:spcPts val="600"/>
              </a:spcBef>
              <a:spcAft>
                <a:spcPts val="1800"/>
              </a:spcAft>
              <a:buClr>
                <a:srgbClr val="189BC4"/>
              </a:buClr>
            </a:pPr>
            <a:r>
              <a:rPr lang="de-AT" dirty="0" smtClean="0">
                <a:solidFill>
                  <a:schemeClr val="tx1"/>
                </a:solidFill>
              </a:rPr>
              <a:t>Was </a:t>
            </a:r>
            <a:r>
              <a:rPr lang="de-AT" dirty="0">
                <a:solidFill>
                  <a:schemeClr val="tx1"/>
                </a:solidFill>
              </a:rPr>
              <a:t>wird der/die </a:t>
            </a:r>
            <a:r>
              <a:rPr lang="de-AT" dirty="0" err="1">
                <a:solidFill>
                  <a:schemeClr val="tx1"/>
                </a:solidFill>
              </a:rPr>
              <a:t>ModeratorIn</a:t>
            </a:r>
            <a:r>
              <a:rPr lang="de-AT" dirty="0">
                <a:solidFill>
                  <a:schemeClr val="tx1"/>
                </a:solidFill>
              </a:rPr>
              <a:t> genau sagen</a:t>
            </a:r>
            <a:r>
              <a:rPr lang="de-AT" dirty="0" smtClean="0">
                <a:solidFill>
                  <a:schemeClr val="tx1"/>
                </a:solidFill>
              </a:rPr>
              <a:t>?</a:t>
            </a:r>
          </a:p>
          <a:p>
            <a:pPr lvl="1">
              <a:spcBef>
                <a:spcPts val="600"/>
              </a:spcBef>
              <a:spcAft>
                <a:spcPts val="1800"/>
              </a:spcAft>
              <a:buClr>
                <a:srgbClr val="189BC4"/>
              </a:buClr>
            </a:pPr>
            <a:r>
              <a:rPr lang="de-AT" dirty="0" smtClean="0">
                <a:solidFill>
                  <a:schemeClr val="tx1"/>
                </a:solidFill>
              </a:rPr>
              <a:t>Welche </a:t>
            </a:r>
            <a:r>
              <a:rPr lang="de-AT" dirty="0">
                <a:solidFill>
                  <a:schemeClr val="tx1"/>
                </a:solidFill>
              </a:rPr>
              <a:t>Bilder (z.B. Plakate) benötigt ihr als Anschauungsmaterial?</a:t>
            </a:r>
          </a:p>
          <a:p>
            <a:pPr lvl="1">
              <a:spcBef>
                <a:spcPts val="600"/>
              </a:spcBef>
              <a:spcAft>
                <a:spcPts val="1800"/>
              </a:spcAft>
              <a:buClr>
                <a:srgbClr val="189BC4"/>
              </a:buClr>
            </a:pPr>
            <a:r>
              <a:rPr lang="de-AT" dirty="0" smtClean="0">
                <a:solidFill>
                  <a:schemeClr val="tx1"/>
                </a:solidFill>
              </a:rPr>
              <a:t>Gibt </a:t>
            </a:r>
            <a:r>
              <a:rPr lang="de-AT" dirty="0">
                <a:solidFill>
                  <a:schemeClr val="tx1"/>
                </a:solidFill>
              </a:rPr>
              <a:t>es Experteninterviews? Was ist ihr Input zum Thema? Welche Fragen werden ihnen gestellt und was </a:t>
            </a:r>
            <a:r>
              <a:rPr lang="de-AT" dirty="0" smtClean="0">
                <a:solidFill>
                  <a:schemeClr val="tx1"/>
                </a:solidFill>
              </a:rPr>
              <a:t>sind </a:t>
            </a:r>
            <a:r>
              <a:rPr lang="de-AT" dirty="0">
                <a:solidFill>
                  <a:schemeClr val="tx1"/>
                </a:solidFill>
              </a:rPr>
              <a:t>ihre Antworten</a:t>
            </a:r>
            <a:r>
              <a:rPr lang="de-AT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4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8287265" cy="990600"/>
          </a:xfrm>
        </p:spPr>
        <p:txBody>
          <a:bodyPr>
            <a:normAutofit/>
          </a:bodyPr>
          <a:lstStyle/>
          <a:p>
            <a:r>
              <a:rPr lang="de-AT" b="1" dirty="0" smtClean="0"/>
              <a:t>Ein paar Tipps zur Vorbereitung</a:t>
            </a:r>
            <a:r>
              <a:rPr lang="de-AT" dirty="0"/>
              <a:t/>
            </a:r>
            <a:br>
              <a:rPr lang="de-AT" dirty="0"/>
            </a:br>
            <a:r>
              <a:rPr lang="de-AT" sz="2400" dirty="0" smtClean="0"/>
              <a:t>TV-Moderation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Folgende Themen könnten Teil eures Beitrags sein: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189BC4"/>
              </a:buClr>
            </a:pPr>
            <a:r>
              <a:rPr lang="de-AT" dirty="0" smtClean="0">
                <a:solidFill>
                  <a:schemeClr val="tx1"/>
                </a:solidFill>
              </a:rPr>
              <a:t>Verkehrsträgervergleich – Vorteile des Binnenschiffes gegenüber anderen Verkehrsträgern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189BC4"/>
              </a:buClr>
            </a:pPr>
            <a:r>
              <a:rPr lang="de-AT" dirty="0" smtClean="0">
                <a:solidFill>
                  <a:schemeClr val="tx1"/>
                </a:solidFill>
              </a:rPr>
              <a:t>Gütertransport mit dem Binnenschiff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189BC4"/>
              </a:buClr>
            </a:pPr>
            <a:r>
              <a:rPr lang="de-AT" dirty="0" smtClean="0">
                <a:solidFill>
                  <a:schemeClr val="tx1"/>
                </a:solidFill>
              </a:rPr>
              <a:t>Der Rhein als wichtige europäische Wasserstraße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189BC4"/>
              </a:buClr>
            </a:pPr>
            <a:r>
              <a:rPr lang="de-AT" dirty="0" smtClean="0">
                <a:solidFill>
                  <a:schemeClr val="tx1"/>
                </a:solidFill>
              </a:rPr>
              <a:t>Häfen als Umschlagsstellen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189BC4"/>
              </a:buClr>
              <a:buNone/>
            </a:pPr>
            <a:endParaRPr lang="de-AT" sz="20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189BC4"/>
              </a:buClr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Überliegt </a:t>
            </a:r>
            <a:r>
              <a:rPr lang="de-AT" sz="2000" dirty="0">
                <a:solidFill>
                  <a:schemeClr val="tx1"/>
                </a:solidFill>
              </a:rPr>
              <a:t>euch eine Grundstruktur bevor ihr eine Detailplanung erstellt.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189BC4"/>
              </a:buClr>
              <a:buNone/>
            </a:pPr>
            <a:endParaRPr lang="de-AT" sz="20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189BC4"/>
              </a:buClr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Beachtet bei der Planung den „roten Faden“! Er ist wichtig, um das Interesse eurer </a:t>
            </a:r>
            <a:r>
              <a:rPr lang="de-AT" sz="2000" dirty="0" err="1" smtClean="0">
                <a:solidFill>
                  <a:schemeClr val="tx1"/>
                </a:solidFill>
              </a:rPr>
              <a:t>ZuhörerInnen</a:t>
            </a:r>
            <a:r>
              <a:rPr lang="de-AT" sz="2000" dirty="0" smtClean="0">
                <a:solidFill>
                  <a:schemeClr val="tx1"/>
                </a:solidFill>
              </a:rPr>
              <a:t> zu halten.</a:t>
            </a:r>
            <a:endParaRPr lang="de-AT" sz="20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5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51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Zusatzinformationen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de-AT" sz="20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Wir </a:t>
            </a:r>
            <a:r>
              <a:rPr lang="de-AT" sz="2000" dirty="0">
                <a:solidFill>
                  <a:schemeClr val="tx1"/>
                </a:solidFill>
              </a:rPr>
              <a:t>hoffen </a:t>
            </a:r>
            <a:r>
              <a:rPr lang="de-AT" sz="2000" smtClean="0">
                <a:solidFill>
                  <a:schemeClr val="tx1"/>
                </a:solidFill>
              </a:rPr>
              <a:t>unsere Übung hat </a:t>
            </a:r>
            <a:r>
              <a:rPr lang="de-AT" sz="2000" dirty="0">
                <a:solidFill>
                  <a:schemeClr val="tx1"/>
                </a:solidFill>
              </a:rPr>
              <a:t>Ihren Ansprüchen entsprochen!</a:t>
            </a:r>
          </a:p>
          <a:p>
            <a:pPr marL="0" lvl="0" indent="0">
              <a:buNone/>
            </a:pPr>
            <a:endParaRPr lang="de-AT" sz="20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de-AT" sz="2000" dirty="0">
              <a:solidFill>
                <a:schemeClr val="tx1"/>
              </a:solidFill>
            </a:endParaRPr>
          </a:p>
          <a:p>
            <a:pPr marL="0" indent="534988">
              <a:buNone/>
            </a:pPr>
            <a:r>
              <a:rPr lang="de-AT" sz="2000" dirty="0">
                <a:solidFill>
                  <a:schemeClr val="tx1"/>
                </a:solidFill>
              </a:rPr>
              <a:t>- Sie können den Foliensatz gerne Ihren Wünschen und Anforderungen entsprechend adaptieren und für Ihren </a:t>
            </a:r>
            <a:r>
              <a:rPr lang="de-AT" sz="2000" dirty="0" smtClean="0">
                <a:solidFill>
                  <a:schemeClr val="tx1"/>
                </a:solidFill>
              </a:rPr>
              <a:t>Unterricht/Ihre Vorträge </a:t>
            </a:r>
            <a:r>
              <a:rPr lang="de-AT" sz="2000" dirty="0">
                <a:solidFill>
                  <a:schemeClr val="tx1"/>
                </a:solidFill>
              </a:rPr>
              <a:t>verwenden.</a:t>
            </a:r>
          </a:p>
          <a:p>
            <a:pPr>
              <a:buFontTx/>
              <a:buChar char="-"/>
            </a:pPr>
            <a:endParaRPr lang="de-AT" sz="2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de-AT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Diese Übung </a:t>
            </a:r>
            <a:r>
              <a:rPr lang="de-AT" sz="2000" dirty="0">
                <a:solidFill>
                  <a:schemeClr val="tx1"/>
                </a:solidFill>
              </a:rPr>
              <a:t>ist Teil eines Lehrmittelpakets, passend zu </a:t>
            </a:r>
            <a:r>
              <a:rPr lang="de-AT" sz="2000" dirty="0" smtClean="0">
                <a:solidFill>
                  <a:schemeClr val="tx1"/>
                </a:solidFill>
              </a:rPr>
              <a:t>ihr </a:t>
            </a:r>
            <a:r>
              <a:rPr lang="de-AT" sz="2000" dirty="0">
                <a:solidFill>
                  <a:schemeClr val="tx1"/>
                </a:solidFill>
              </a:rPr>
              <a:t>gibt es </a:t>
            </a:r>
            <a:r>
              <a:rPr lang="de-AT" sz="2000" dirty="0" smtClean="0">
                <a:solidFill>
                  <a:schemeClr val="tx1"/>
                </a:solidFill>
              </a:rPr>
              <a:t>einen PowerPoint Foliensatz, eine </a:t>
            </a:r>
            <a:r>
              <a:rPr lang="de-AT" sz="2000" dirty="0">
                <a:solidFill>
                  <a:schemeClr val="tx1"/>
                </a:solidFill>
              </a:rPr>
              <a:t>Video-Bibliothek, eine Linksammlung und </a:t>
            </a:r>
            <a:r>
              <a:rPr lang="de-AT" sz="2000" dirty="0" smtClean="0">
                <a:solidFill>
                  <a:schemeClr val="tx1"/>
                </a:solidFill>
              </a:rPr>
              <a:t>drei weitere </a:t>
            </a:r>
            <a:r>
              <a:rPr lang="de-AT" sz="2000" dirty="0">
                <a:solidFill>
                  <a:schemeClr val="tx1"/>
                </a:solidFill>
              </a:rPr>
              <a:t>Übungen.</a:t>
            </a:r>
          </a:p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6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742211" y="3106515"/>
            <a:ext cx="426757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5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Custom 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3C628F"/>
      </a:accent1>
      <a:accent2>
        <a:srgbClr val="2D9DD9"/>
      </a:accent2>
      <a:accent3>
        <a:srgbClr val="F7A941"/>
      </a:accent3>
      <a:accent4>
        <a:srgbClr val="3C628F"/>
      </a:accent4>
      <a:accent5>
        <a:srgbClr val="2D9DD9"/>
      </a:accent5>
      <a:accent6>
        <a:srgbClr val="F7A941"/>
      </a:accent6>
      <a:hlink>
        <a:srgbClr val="3C628F"/>
      </a:hlink>
      <a:folHlink>
        <a:srgbClr val="3C628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Breitbild</PresentationFormat>
  <Paragraphs>50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Custom Design</vt:lpstr>
      <vt:lpstr>1_Clarity</vt:lpstr>
      <vt:lpstr>TV-Moderation „Das Binnenschiff: Der unterschätzte Verkehrsträger!“</vt:lpstr>
      <vt:lpstr>Szenario TV-Moderation</vt:lpstr>
      <vt:lpstr>Vorgehensweise TV-Moderation</vt:lpstr>
      <vt:lpstr>Ein paar Tipps zur Vorbereitung TV-Moderation</vt:lpstr>
      <vt:lpstr>Ein paar Tipps zur Vorbereitung TV-Moderation</vt:lpstr>
      <vt:lpstr>Zusatzinformationen</vt:lpstr>
    </vt:vector>
  </TitlesOfParts>
  <Company>FHOOe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Wasserstraße Rhein</dc:title>
  <dc:creator>Stockhammer Verena</dc:creator>
  <cp:lastModifiedBy>Stockhammer Verena</cp:lastModifiedBy>
  <cp:revision>124</cp:revision>
  <dcterms:created xsi:type="dcterms:W3CDTF">2018-07-09T08:45:21Z</dcterms:created>
  <dcterms:modified xsi:type="dcterms:W3CDTF">2019-07-01T05:54:05Z</dcterms:modified>
</cp:coreProperties>
</file>